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73" r:id="rId2"/>
  </p:sldMasterIdLst>
  <p:notesMasterIdLst>
    <p:notesMasterId r:id="rId64"/>
  </p:notesMasterIdLst>
  <p:handoutMasterIdLst>
    <p:handoutMasterId r:id="rId65"/>
  </p:handoutMasterIdLst>
  <p:sldIdLst>
    <p:sldId id="256" r:id="rId3"/>
    <p:sldId id="257" r:id="rId4"/>
    <p:sldId id="258" r:id="rId5"/>
    <p:sldId id="259" r:id="rId6"/>
    <p:sldId id="260" r:id="rId7"/>
    <p:sldId id="262" r:id="rId8"/>
    <p:sldId id="279" r:id="rId9"/>
    <p:sldId id="263" r:id="rId10"/>
    <p:sldId id="261" r:id="rId11"/>
    <p:sldId id="264" r:id="rId12"/>
    <p:sldId id="276" r:id="rId13"/>
    <p:sldId id="275" r:id="rId14"/>
    <p:sldId id="265" r:id="rId15"/>
    <p:sldId id="277" r:id="rId16"/>
    <p:sldId id="267" r:id="rId17"/>
    <p:sldId id="278" r:id="rId18"/>
    <p:sldId id="266" r:id="rId19"/>
    <p:sldId id="268" r:id="rId20"/>
    <p:sldId id="269" r:id="rId21"/>
    <p:sldId id="271" r:id="rId22"/>
    <p:sldId id="272" r:id="rId23"/>
    <p:sldId id="273" r:id="rId24"/>
    <p:sldId id="280" r:id="rId25"/>
    <p:sldId id="274"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5" r:id="rId40"/>
    <p:sldId id="294"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576" autoAdjust="0"/>
  </p:normalViewPr>
  <p:slideViewPr>
    <p:cSldViewPr>
      <p:cViewPr varScale="1">
        <p:scale>
          <a:sx n="82" d="100"/>
          <a:sy n="82" d="100"/>
        </p:scale>
        <p:origin x="-1530" y="-96"/>
      </p:cViewPr>
      <p:guideLst>
        <p:guide orient="horz" pos="2160"/>
        <p:guide pos="2880"/>
      </p:guideLst>
    </p:cSldViewPr>
  </p:slideViewPr>
  <p:outlineViewPr>
    <p:cViewPr>
      <p:scale>
        <a:sx n="33" d="100"/>
        <a:sy n="33" d="100"/>
      </p:scale>
      <p:origin x="0" y="1558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481048-7820-4C07-9860-D85A3E037F03}" type="datetimeFigureOut">
              <a:rPr lang="en-US" smtClean="0"/>
              <a:pPr/>
              <a:t>7/30/2014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0282A10-42D1-4EB8-8908-7C2AD3AF6FF2}" type="slidenum">
              <a:rPr lang="en-US" smtClean="0"/>
              <a:pPr/>
              <a:t>‹#›</a:t>
            </a:fld>
            <a:endParaRPr lang="en-US" dirty="0"/>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84C53D-92D1-4D0B-B28F-16A2C92AB2F3}" type="datetimeFigureOut">
              <a:rPr lang="en-US" smtClean="0"/>
              <a:pPr/>
              <a:t>7/30/2014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4DD8E4-B774-40C3-83B8-4942682FEF7F}" type="slidenum">
              <a:rPr lang="en-US" smtClean="0"/>
              <a:pPr/>
              <a:t>‹#›</a:t>
            </a:fld>
            <a:endParaRPr lang="en-US" dirty="0"/>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470025"/>
          </a:xfrm>
        </p:spPr>
        <p:txBody>
          <a:bodyPr/>
          <a:lstStyle>
            <a:lvl1pPr algn="ctr">
              <a:defRPr sz="4400">
                <a:solidFill>
                  <a:schemeClr val="tx1"/>
                </a:solidFill>
              </a:defRPr>
            </a:lvl1pPr>
          </a:lstStyle>
          <a:p>
            <a:r>
              <a:rPr lang="en-US" smtClean="0"/>
              <a:t>Click to edit Master title style</a:t>
            </a:r>
            <a:endParaRPr lang="en-US"/>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defRPr sz="3200"/>
            </a:lvl1pPr>
          </a:lstStyle>
          <a:p>
            <a:r>
              <a:rPr lang="en-US" smtClean="0"/>
              <a:t>Click to edit Master subtitle style</a:t>
            </a:r>
            <a:endParaRPr lang="en-US"/>
          </a:p>
        </p:txBody>
      </p:sp>
      <p:sp>
        <p:nvSpPr>
          <p:cNvPr id="6148" name="Rectangle 4"/>
          <p:cNvSpPr>
            <a:spLocks noGrp="1" noChangeArrowheads="1"/>
          </p:cNvSpPr>
          <p:nvPr>
            <p:ph type="dt" sz="half" idx="2"/>
          </p:nvPr>
        </p:nvSpPr>
        <p:spPr>
          <a:xfrm>
            <a:off x="457200" y="6245225"/>
            <a:ext cx="2133600" cy="476250"/>
          </a:xfrm>
        </p:spPr>
        <p:txBody>
          <a:bodyPr/>
          <a:lstStyle>
            <a:lvl1pPr>
              <a:defRPr/>
            </a:lvl1pPr>
          </a:lstStyle>
          <a:p>
            <a:fld id="{87DAC37B-1C35-4303-8C4B-354C5B8F3D15}" type="datetime1">
              <a:rPr lang="en-US" smtClean="0"/>
              <a:pPr/>
              <a:t>7/30/2014</a:t>
            </a:fld>
            <a:endParaRPr lang="en-US" dirty="0"/>
          </a:p>
        </p:txBody>
      </p:sp>
      <p:sp>
        <p:nvSpPr>
          <p:cNvPr id="6149" name="Rectangle 5"/>
          <p:cNvSpPr>
            <a:spLocks noGrp="1" noChangeArrowheads="1"/>
          </p:cNvSpPr>
          <p:nvPr>
            <p:ph type="ftr" sz="quarter" idx="3"/>
          </p:nvPr>
        </p:nvSpPr>
        <p:spPr/>
        <p:txBody>
          <a:bodyPr/>
          <a:lstStyle>
            <a:lvl1pPr>
              <a:defRPr/>
            </a:lvl1pPr>
          </a:lstStyle>
          <a:p>
            <a:r>
              <a:rPr lang="en-US" dirty="0" smtClean="0"/>
              <a:t>(a)  </a:t>
            </a:r>
            <a:endParaRPr lang="en-US" dirty="0"/>
          </a:p>
        </p:txBody>
      </p:sp>
      <p:sp>
        <p:nvSpPr>
          <p:cNvPr id="6150" name="Rectangle 6"/>
          <p:cNvSpPr>
            <a:spLocks noGrp="1" noChangeArrowheads="1"/>
          </p:cNvSpPr>
          <p:nvPr>
            <p:ph type="sldNum" sz="quarter" idx="4"/>
          </p:nvPr>
        </p:nvSpPr>
        <p:spPr>
          <a:xfrm>
            <a:off x="6553200" y="6245225"/>
            <a:ext cx="2133600" cy="476250"/>
          </a:xfrm>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5389B51-72FB-4A7A-97B2-21CCD9C19F85}" type="datetime1">
              <a:rPr lang="en-US" smtClean="0"/>
              <a:pPr/>
              <a:t>7/30/2014</a:t>
            </a:fld>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(a)  </a:t>
            </a:r>
            <a:endParaRPr lang="en-US" dirty="0"/>
          </a:p>
        </p:txBody>
      </p:sp>
      <p:sp>
        <p:nvSpPr>
          <p:cNvPr id="6" name="Slide Number Placeholder 5"/>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4800" y="76200"/>
            <a:ext cx="212725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1463" y="76200"/>
            <a:ext cx="6230937"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EA596FF-F3D7-4F44-A3DF-84A9B3AEC353}" type="datetime1">
              <a:rPr lang="en-US" smtClean="0"/>
              <a:pPr/>
              <a:t>7/30/2014</a:t>
            </a:fld>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(a)  </a:t>
            </a:r>
            <a:endParaRPr lang="en-US" dirty="0"/>
          </a:p>
        </p:txBody>
      </p:sp>
      <p:sp>
        <p:nvSpPr>
          <p:cNvPr id="6" name="Slide Number Placeholder 5"/>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271463" y="76200"/>
            <a:ext cx="8229600" cy="609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50838" y="914400"/>
            <a:ext cx="4138612"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1850" y="914400"/>
            <a:ext cx="41402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00775"/>
            <a:ext cx="2133600" cy="476250"/>
          </a:xfrm>
        </p:spPr>
        <p:txBody>
          <a:bodyPr/>
          <a:lstStyle>
            <a:lvl1pPr>
              <a:defRPr/>
            </a:lvl1pPr>
          </a:lstStyle>
          <a:p>
            <a:fld id="{5AD56EDF-AA96-4709-B46D-2FCE80EF97FD}" type="datetime1">
              <a:rPr lang="en-US" smtClean="0"/>
              <a:pPr/>
              <a:t>7/30/2014</a:t>
            </a:fld>
            <a:endParaRPr lang="en-US" dirty="0"/>
          </a:p>
        </p:txBody>
      </p:sp>
      <p:sp>
        <p:nvSpPr>
          <p:cNvPr id="6" name="Footer Placeholder 5"/>
          <p:cNvSpPr>
            <a:spLocks noGrp="1"/>
          </p:cNvSpPr>
          <p:nvPr>
            <p:ph type="ftr" sz="quarter" idx="11"/>
          </p:nvPr>
        </p:nvSpPr>
        <p:spPr>
          <a:xfrm>
            <a:off x="3124200" y="6200775"/>
            <a:ext cx="2895600" cy="476250"/>
          </a:xfrm>
        </p:spPr>
        <p:txBody>
          <a:bodyPr/>
          <a:lstStyle>
            <a:lvl1pPr>
              <a:defRPr/>
            </a:lvl1pPr>
          </a:lstStyle>
          <a:p>
            <a:r>
              <a:rPr lang="en-US" dirty="0" smtClean="0"/>
              <a:t>(a)  </a:t>
            </a:r>
            <a:endParaRPr lang="en-US" dirty="0"/>
          </a:p>
        </p:txBody>
      </p:sp>
      <p:sp>
        <p:nvSpPr>
          <p:cNvPr id="7" name="Slide Number Placeholder 6"/>
          <p:cNvSpPr>
            <a:spLocks noGrp="1"/>
          </p:cNvSpPr>
          <p:nvPr>
            <p:ph type="sldNum" sz="quarter" idx="12"/>
          </p:nvPr>
        </p:nvSpPr>
        <p:spPr>
          <a:xfrm>
            <a:off x="6553200" y="6200775"/>
            <a:ext cx="2133600" cy="476250"/>
          </a:xfrm>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1463" y="76200"/>
            <a:ext cx="8229600" cy="609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50838" y="914400"/>
            <a:ext cx="4138612"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1850" y="914400"/>
            <a:ext cx="41402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00775"/>
            <a:ext cx="2133600" cy="476250"/>
          </a:xfrm>
        </p:spPr>
        <p:txBody>
          <a:bodyPr/>
          <a:lstStyle>
            <a:lvl1pPr>
              <a:defRPr/>
            </a:lvl1pPr>
          </a:lstStyle>
          <a:p>
            <a:fld id="{5AD56EDF-AA96-4709-B46D-2FCE80EF97FD}" type="datetime1">
              <a:rPr lang="en-US" smtClean="0"/>
              <a:pPr/>
              <a:t>7/30/2014</a:t>
            </a:fld>
            <a:endParaRPr lang="en-US" dirty="0"/>
          </a:p>
        </p:txBody>
      </p:sp>
      <p:sp>
        <p:nvSpPr>
          <p:cNvPr id="6" name="Footer Placeholder 5"/>
          <p:cNvSpPr>
            <a:spLocks noGrp="1"/>
          </p:cNvSpPr>
          <p:nvPr>
            <p:ph type="ftr" sz="quarter" idx="11"/>
          </p:nvPr>
        </p:nvSpPr>
        <p:spPr>
          <a:xfrm>
            <a:off x="3124200" y="6200775"/>
            <a:ext cx="2895600" cy="476250"/>
          </a:xfrm>
        </p:spPr>
        <p:txBody>
          <a:bodyPr/>
          <a:lstStyle>
            <a:lvl1pPr>
              <a:defRPr/>
            </a:lvl1pPr>
          </a:lstStyle>
          <a:p>
            <a:r>
              <a:rPr lang="en-US" dirty="0" smtClean="0"/>
              <a:t>(a)  </a:t>
            </a:r>
            <a:endParaRPr lang="en-US" dirty="0"/>
          </a:p>
        </p:txBody>
      </p:sp>
      <p:sp>
        <p:nvSpPr>
          <p:cNvPr id="7" name="Slide Number Placeholder 6"/>
          <p:cNvSpPr>
            <a:spLocks noGrp="1"/>
          </p:cNvSpPr>
          <p:nvPr>
            <p:ph type="sldNum" sz="quarter" idx="12"/>
          </p:nvPr>
        </p:nvSpPr>
        <p:spPr>
          <a:xfrm>
            <a:off x="6553200" y="6200775"/>
            <a:ext cx="2133600" cy="476250"/>
          </a:xfrm>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7DAC37B-1C35-4303-8C4B-354C5B8F3D15}" type="datetime1">
              <a:rPr lang="en-US" smtClean="0"/>
              <a:pPr/>
              <a:t>7/30/2014</a:t>
            </a:fld>
            <a:endParaRPr lang="en-US" dirty="0"/>
          </a:p>
        </p:txBody>
      </p:sp>
      <p:sp>
        <p:nvSpPr>
          <p:cNvPr id="19" name="Footer Placeholder 18"/>
          <p:cNvSpPr>
            <a:spLocks noGrp="1"/>
          </p:cNvSpPr>
          <p:nvPr>
            <p:ph type="ftr" sz="quarter" idx="11"/>
          </p:nvPr>
        </p:nvSpPr>
        <p:spPr/>
        <p:txBody>
          <a:bodyPr/>
          <a:lstStyle/>
          <a:p>
            <a:r>
              <a:rPr lang="en-US" dirty="0" smtClean="0"/>
              <a:t>(a)  </a:t>
            </a:r>
            <a:endParaRPr lang="en-US" dirty="0"/>
          </a:p>
        </p:txBody>
      </p:sp>
      <p:sp>
        <p:nvSpPr>
          <p:cNvPr id="27" name="Slide Number Placeholder 26"/>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spd="med">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86423E-888F-4C39-8DD6-AF418BC79CA2}" type="datetime1">
              <a:rPr lang="en-US" smtClean="0"/>
              <a:pPr/>
              <a:t>7/30/2014</a:t>
            </a:fld>
            <a:endParaRPr lang="en-US" dirty="0"/>
          </a:p>
        </p:txBody>
      </p:sp>
      <p:sp>
        <p:nvSpPr>
          <p:cNvPr id="5" name="Footer Placeholder 4"/>
          <p:cNvSpPr>
            <a:spLocks noGrp="1"/>
          </p:cNvSpPr>
          <p:nvPr>
            <p:ph type="ftr" sz="quarter" idx="11"/>
          </p:nvPr>
        </p:nvSpPr>
        <p:spPr/>
        <p:txBody>
          <a:bodyPr/>
          <a:lstStyle/>
          <a:p>
            <a:r>
              <a:rPr lang="en-US" dirty="0" smtClean="0"/>
              <a:t>(a)  </a:t>
            </a:r>
            <a:endParaRPr lang="en-US" dirty="0"/>
          </a:p>
        </p:txBody>
      </p:sp>
      <p:sp>
        <p:nvSpPr>
          <p:cNvPr id="6" name="Slide Number Placeholder 5"/>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F42849E-7720-4EC0-9A10-28A59A751259}" type="datetime1">
              <a:rPr lang="en-US" smtClean="0"/>
              <a:pPr/>
              <a:t>7/30/2014</a:t>
            </a:fld>
            <a:endParaRPr lang="en-US" dirty="0"/>
          </a:p>
        </p:txBody>
      </p:sp>
      <p:sp>
        <p:nvSpPr>
          <p:cNvPr id="5" name="Footer Placeholder 4"/>
          <p:cNvSpPr>
            <a:spLocks noGrp="1"/>
          </p:cNvSpPr>
          <p:nvPr>
            <p:ph type="ftr" sz="quarter" idx="11"/>
          </p:nvPr>
        </p:nvSpPr>
        <p:spPr/>
        <p:txBody>
          <a:bodyPr/>
          <a:lstStyle/>
          <a:p>
            <a:r>
              <a:rPr lang="en-US" dirty="0" smtClean="0"/>
              <a:t>(a)  </a:t>
            </a:r>
            <a:endParaRPr lang="en-US" dirty="0"/>
          </a:p>
        </p:txBody>
      </p:sp>
      <p:sp>
        <p:nvSpPr>
          <p:cNvPr id="6" name="Slide Number Placeholder 5"/>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spd="med">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C3F3AAA-C6AD-42CD-92CE-B41F139623B8}" type="datetime1">
              <a:rPr lang="en-US" smtClean="0"/>
              <a:pPr/>
              <a:t>7/30/2014</a:t>
            </a:fld>
            <a:endParaRPr lang="en-US" dirty="0"/>
          </a:p>
        </p:txBody>
      </p:sp>
      <p:sp>
        <p:nvSpPr>
          <p:cNvPr id="6" name="Footer Placeholder 5"/>
          <p:cNvSpPr>
            <a:spLocks noGrp="1"/>
          </p:cNvSpPr>
          <p:nvPr>
            <p:ph type="ftr" sz="quarter" idx="11"/>
          </p:nvPr>
        </p:nvSpPr>
        <p:spPr/>
        <p:txBody>
          <a:bodyPr/>
          <a:lstStyle/>
          <a:p>
            <a:r>
              <a:rPr lang="en-US" dirty="0" smtClean="0"/>
              <a:t>(a)  </a:t>
            </a:r>
            <a:endParaRPr lang="en-US" dirty="0"/>
          </a:p>
        </p:txBody>
      </p:sp>
      <p:sp>
        <p:nvSpPr>
          <p:cNvPr id="7" name="Slide Number Placeholder 6"/>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B5026D9-1C8A-4657-9BC7-6F729DDAEC7E}" type="datetime1">
              <a:rPr lang="en-US" smtClean="0"/>
              <a:pPr/>
              <a:t>7/30/2014</a:t>
            </a:fld>
            <a:endParaRPr lang="en-US" dirty="0"/>
          </a:p>
        </p:txBody>
      </p:sp>
      <p:sp>
        <p:nvSpPr>
          <p:cNvPr id="8" name="Footer Placeholder 7"/>
          <p:cNvSpPr>
            <a:spLocks noGrp="1"/>
          </p:cNvSpPr>
          <p:nvPr>
            <p:ph type="ftr" sz="quarter" idx="11"/>
          </p:nvPr>
        </p:nvSpPr>
        <p:spPr/>
        <p:txBody>
          <a:bodyPr/>
          <a:lstStyle/>
          <a:p>
            <a:r>
              <a:rPr lang="en-US" dirty="0" smtClean="0"/>
              <a:t>(a)  </a:t>
            </a:r>
            <a:endParaRPr lang="en-US" dirty="0"/>
          </a:p>
        </p:txBody>
      </p:sp>
      <p:sp>
        <p:nvSpPr>
          <p:cNvPr id="9" name="Slide Number Placeholder 8"/>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EE150F7-F5C7-4C3D-B77E-04B5FEAE9C64}" type="datetime1">
              <a:rPr lang="en-US" smtClean="0"/>
              <a:pPr/>
              <a:t>7/30/2014</a:t>
            </a:fld>
            <a:endParaRPr lang="en-US" dirty="0"/>
          </a:p>
        </p:txBody>
      </p:sp>
      <p:sp>
        <p:nvSpPr>
          <p:cNvPr id="4" name="Footer Placeholder 3"/>
          <p:cNvSpPr>
            <a:spLocks noGrp="1"/>
          </p:cNvSpPr>
          <p:nvPr>
            <p:ph type="ftr" sz="quarter" idx="11"/>
          </p:nvPr>
        </p:nvSpPr>
        <p:spPr/>
        <p:txBody>
          <a:bodyPr/>
          <a:lstStyle/>
          <a:p>
            <a:r>
              <a:rPr lang="en-US" dirty="0" smtClean="0"/>
              <a:t>(a)  </a:t>
            </a:r>
            <a:endParaRPr lang="en-US" dirty="0"/>
          </a:p>
        </p:txBody>
      </p:sp>
      <p:sp>
        <p:nvSpPr>
          <p:cNvPr id="5" name="Slide Number Placeholder 4"/>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886423E-888F-4C39-8DD6-AF418BC79CA2}" type="datetime1">
              <a:rPr lang="en-US" smtClean="0"/>
              <a:pPr/>
              <a:t>7/30/2014</a:t>
            </a:fld>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(a)  </a:t>
            </a:r>
            <a:endParaRPr lang="en-US" dirty="0"/>
          </a:p>
        </p:txBody>
      </p:sp>
      <p:sp>
        <p:nvSpPr>
          <p:cNvPr id="6" name="Slide Number Placeholder 5"/>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4D9D9-CEEE-44D8-BF0F-D33395354962}" type="datetime1">
              <a:rPr lang="en-US" smtClean="0"/>
              <a:pPr/>
              <a:t>7/30/2014</a:t>
            </a:fld>
            <a:endParaRPr lang="en-US" dirty="0"/>
          </a:p>
        </p:txBody>
      </p:sp>
      <p:sp>
        <p:nvSpPr>
          <p:cNvPr id="3" name="Footer Placeholder 2"/>
          <p:cNvSpPr>
            <a:spLocks noGrp="1"/>
          </p:cNvSpPr>
          <p:nvPr>
            <p:ph type="ftr" sz="quarter" idx="11"/>
          </p:nvPr>
        </p:nvSpPr>
        <p:spPr/>
        <p:txBody>
          <a:bodyPr/>
          <a:lstStyle/>
          <a:p>
            <a:r>
              <a:rPr lang="en-US" dirty="0" smtClean="0"/>
              <a:t>(a)  </a:t>
            </a:r>
            <a:endParaRPr lang="en-US" dirty="0"/>
          </a:p>
        </p:txBody>
      </p:sp>
      <p:sp>
        <p:nvSpPr>
          <p:cNvPr id="4" name="Slide Number Placeholder 3"/>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03BD789-936B-4BC7-8CC2-2F896B57C15F}" type="datetime1">
              <a:rPr lang="en-US" smtClean="0"/>
              <a:pPr/>
              <a:t>7/30/2014</a:t>
            </a:fld>
            <a:endParaRPr lang="en-US" dirty="0"/>
          </a:p>
        </p:txBody>
      </p:sp>
      <p:sp>
        <p:nvSpPr>
          <p:cNvPr id="6" name="Footer Placeholder 5"/>
          <p:cNvSpPr>
            <a:spLocks noGrp="1"/>
          </p:cNvSpPr>
          <p:nvPr>
            <p:ph type="ftr" sz="quarter" idx="11"/>
          </p:nvPr>
        </p:nvSpPr>
        <p:spPr/>
        <p:txBody>
          <a:bodyPr/>
          <a:lstStyle/>
          <a:p>
            <a:r>
              <a:rPr lang="en-US" dirty="0" smtClean="0"/>
              <a:t>(a)  </a:t>
            </a:r>
            <a:endParaRPr lang="en-US" dirty="0"/>
          </a:p>
        </p:txBody>
      </p:sp>
      <p:sp>
        <p:nvSpPr>
          <p:cNvPr id="7" name="Slide Number Placeholder 6"/>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617A409-0A90-42CA-A1F2-5E55B461AFD6}" type="datetime1">
              <a:rPr lang="en-US" smtClean="0"/>
              <a:pPr/>
              <a:t>7/30/2014</a:t>
            </a:fld>
            <a:endParaRPr lang="en-US" dirty="0"/>
          </a:p>
        </p:txBody>
      </p:sp>
      <p:sp>
        <p:nvSpPr>
          <p:cNvPr id="6" name="Footer Placeholder 5"/>
          <p:cNvSpPr>
            <a:spLocks noGrp="1"/>
          </p:cNvSpPr>
          <p:nvPr>
            <p:ph type="ftr" sz="quarter" idx="11"/>
          </p:nvPr>
        </p:nvSpPr>
        <p:spPr/>
        <p:txBody>
          <a:bodyPr/>
          <a:lstStyle/>
          <a:p>
            <a:r>
              <a:rPr lang="en-US" dirty="0" smtClean="0"/>
              <a:t>(a)  </a:t>
            </a: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DD09BE74-F739-4788-85A5-E69E59DAA300}"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spd="med">
    <p:wipe dir="d"/>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389B51-72FB-4A7A-97B2-21CCD9C19F85}" type="datetime1">
              <a:rPr lang="en-US" smtClean="0"/>
              <a:pPr/>
              <a:t>7/30/2014</a:t>
            </a:fld>
            <a:endParaRPr lang="en-US" dirty="0"/>
          </a:p>
        </p:txBody>
      </p:sp>
      <p:sp>
        <p:nvSpPr>
          <p:cNvPr id="5" name="Footer Placeholder 4"/>
          <p:cNvSpPr>
            <a:spLocks noGrp="1"/>
          </p:cNvSpPr>
          <p:nvPr>
            <p:ph type="ftr" sz="quarter" idx="11"/>
          </p:nvPr>
        </p:nvSpPr>
        <p:spPr/>
        <p:txBody>
          <a:bodyPr/>
          <a:lstStyle/>
          <a:p>
            <a:r>
              <a:rPr lang="en-US" dirty="0" smtClean="0"/>
              <a:t>(a)  </a:t>
            </a:r>
            <a:endParaRPr lang="en-US" dirty="0"/>
          </a:p>
        </p:txBody>
      </p:sp>
      <p:sp>
        <p:nvSpPr>
          <p:cNvPr id="6" name="Slide Number Placeholder 5"/>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A596FF-F3D7-4F44-A3DF-84A9B3AEC353}" type="datetime1">
              <a:rPr lang="en-US" smtClean="0"/>
              <a:pPr/>
              <a:t>7/30/2014</a:t>
            </a:fld>
            <a:endParaRPr lang="en-US" dirty="0"/>
          </a:p>
        </p:txBody>
      </p:sp>
      <p:sp>
        <p:nvSpPr>
          <p:cNvPr id="5" name="Footer Placeholder 4"/>
          <p:cNvSpPr>
            <a:spLocks noGrp="1"/>
          </p:cNvSpPr>
          <p:nvPr>
            <p:ph type="ftr" sz="quarter" idx="11"/>
          </p:nvPr>
        </p:nvSpPr>
        <p:spPr/>
        <p:txBody>
          <a:bodyPr/>
          <a:lstStyle/>
          <a:p>
            <a:r>
              <a:rPr lang="en-US" dirty="0" smtClean="0"/>
              <a:t>(a)  </a:t>
            </a:r>
            <a:endParaRPr lang="en-US" dirty="0"/>
          </a:p>
        </p:txBody>
      </p:sp>
      <p:sp>
        <p:nvSpPr>
          <p:cNvPr id="6" name="Slide Number Placeholder 5"/>
          <p:cNvSpPr>
            <a:spLocks noGrp="1"/>
          </p:cNvSpPr>
          <p:nvPr>
            <p:ph type="sldNum" sz="quarter" idx="12"/>
          </p:nvPr>
        </p:nvSpPr>
        <p:spPr/>
        <p:txBody>
          <a:bodyPr/>
          <a:lstStyle/>
          <a:p>
            <a:fld id="{DD09BE74-F739-4788-85A5-E69E59DAA300}" type="slidenum">
              <a:rPr lang="en-US" smtClean="0"/>
              <a:pPr/>
              <a:t>‹#›</a:t>
            </a:fld>
            <a:endParaRPr lang="en-US" dirty="0"/>
          </a:p>
        </p:txBody>
      </p:sp>
    </p:spTree>
  </p:cSld>
  <p:clrMapOvr>
    <a:masterClrMapping/>
  </p:clrMapOvr>
  <p:transition spd="med">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F42849E-7720-4EC0-9A10-28A59A751259}" type="datetime1">
              <a:rPr lang="en-US" smtClean="0"/>
              <a:pPr/>
              <a:t>7/30/2014</a:t>
            </a:fld>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(a)  </a:t>
            </a:r>
            <a:endParaRPr lang="en-US" dirty="0"/>
          </a:p>
        </p:txBody>
      </p:sp>
      <p:sp>
        <p:nvSpPr>
          <p:cNvPr id="6" name="Slide Number Placeholder 5"/>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0838" y="914400"/>
            <a:ext cx="4138612"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1850" y="914400"/>
            <a:ext cx="4140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CC3F3AAA-C6AD-42CD-92CE-B41F139623B8}" type="datetime1">
              <a:rPr lang="en-US" smtClean="0"/>
              <a:pPr/>
              <a:t>7/30/2014</a:t>
            </a:fld>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(a)  </a:t>
            </a:r>
            <a:endParaRPr lang="en-US" dirty="0"/>
          </a:p>
        </p:txBody>
      </p:sp>
      <p:sp>
        <p:nvSpPr>
          <p:cNvPr id="7" name="Slide Number Placeholder 6"/>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8B5026D9-1C8A-4657-9BC7-6F729DDAEC7E}" type="datetime1">
              <a:rPr lang="en-US" smtClean="0"/>
              <a:pPr/>
              <a:t>7/30/2014</a:t>
            </a:fld>
            <a:endParaRPr lang="en-US" dirty="0"/>
          </a:p>
        </p:txBody>
      </p:sp>
      <p:sp>
        <p:nvSpPr>
          <p:cNvPr id="8" name="Footer Placeholder 7"/>
          <p:cNvSpPr>
            <a:spLocks noGrp="1"/>
          </p:cNvSpPr>
          <p:nvPr>
            <p:ph type="ftr" sz="quarter" idx="11"/>
          </p:nvPr>
        </p:nvSpPr>
        <p:spPr/>
        <p:txBody>
          <a:bodyPr/>
          <a:lstStyle>
            <a:lvl1pPr>
              <a:defRPr/>
            </a:lvl1pPr>
          </a:lstStyle>
          <a:p>
            <a:r>
              <a:rPr lang="en-US" dirty="0" smtClean="0"/>
              <a:t>(a)  </a:t>
            </a:r>
            <a:endParaRPr lang="en-US" dirty="0"/>
          </a:p>
        </p:txBody>
      </p:sp>
      <p:sp>
        <p:nvSpPr>
          <p:cNvPr id="9" name="Slide Number Placeholder 8"/>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DEE150F7-F5C7-4C3D-B77E-04B5FEAE9C64}" type="datetime1">
              <a:rPr lang="en-US" smtClean="0"/>
              <a:pPr/>
              <a:t>7/30/2014</a:t>
            </a:fld>
            <a:endParaRPr lang="en-US" dirty="0"/>
          </a:p>
        </p:txBody>
      </p:sp>
      <p:sp>
        <p:nvSpPr>
          <p:cNvPr id="4" name="Footer Placeholder 3"/>
          <p:cNvSpPr>
            <a:spLocks noGrp="1"/>
          </p:cNvSpPr>
          <p:nvPr>
            <p:ph type="ftr" sz="quarter" idx="11"/>
          </p:nvPr>
        </p:nvSpPr>
        <p:spPr/>
        <p:txBody>
          <a:bodyPr/>
          <a:lstStyle>
            <a:lvl1pPr>
              <a:defRPr/>
            </a:lvl1pPr>
          </a:lstStyle>
          <a:p>
            <a:r>
              <a:rPr lang="en-US" dirty="0" smtClean="0"/>
              <a:t>(a)  </a:t>
            </a:r>
            <a:endParaRPr lang="en-US" dirty="0"/>
          </a:p>
        </p:txBody>
      </p:sp>
      <p:sp>
        <p:nvSpPr>
          <p:cNvPr id="5" name="Slide Number Placeholder 4"/>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3C4D9D9-CEEE-44D8-BF0F-D33395354962}" type="datetime1">
              <a:rPr lang="en-US" smtClean="0"/>
              <a:pPr/>
              <a:t>7/30/2014</a:t>
            </a:fld>
            <a:endParaRPr lang="en-US" dirty="0"/>
          </a:p>
        </p:txBody>
      </p:sp>
      <p:sp>
        <p:nvSpPr>
          <p:cNvPr id="3" name="Footer Placeholder 2"/>
          <p:cNvSpPr>
            <a:spLocks noGrp="1"/>
          </p:cNvSpPr>
          <p:nvPr>
            <p:ph type="ftr" sz="quarter" idx="11"/>
          </p:nvPr>
        </p:nvSpPr>
        <p:spPr/>
        <p:txBody>
          <a:bodyPr/>
          <a:lstStyle>
            <a:lvl1pPr>
              <a:defRPr/>
            </a:lvl1pPr>
          </a:lstStyle>
          <a:p>
            <a:r>
              <a:rPr lang="en-US" dirty="0" smtClean="0"/>
              <a:t>(a)  </a:t>
            </a:r>
            <a:endParaRPr lang="en-US" dirty="0"/>
          </a:p>
        </p:txBody>
      </p:sp>
      <p:sp>
        <p:nvSpPr>
          <p:cNvPr id="4" name="Slide Number Placeholder 3"/>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03BD789-936B-4BC7-8CC2-2F896B57C15F}" type="datetime1">
              <a:rPr lang="en-US" smtClean="0"/>
              <a:pPr/>
              <a:t>7/30/2014</a:t>
            </a:fld>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(a)  </a:t>
            </a:r>
            <a:endParaRPr lang="en-US" dirty="0"/>
          </a:p>
        </p:txBody>
      </p:sp>
      <p:sp>
        <p:nvSpPr>
          <p:cNvPr id="7" name="Slide Number Placeholder 6"/>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617A409-0A90-42CA-A1F2-5E55B461AFD6}" type="datetime1">
              <a:rPr lang="en-US" smtClean="0"/>
              <a:pPr/>
              <a:t>7/30/2014</a:t>
            </a:fld>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(a)  </a:t>
            </a:r>
            <a:endParaRPr lang="en-US" dirty="0"/>
          </a:p>
        </p:txBody>
      </p:sp>
      <p:sp>
        <p:nvSpPr>
          <p:cNvPr id="7" name="Slide Number Placeholder 6"/>
          <p:cNvSpPr>
            <a:spLocks noGrp="1"/>
          </p:cNvSpPr>
          <p:nvPr>
            <p:ph type="sldNum" sz="quarter" idx="12"/>
          </p:nvPr>
        </p:nvSpPr>
        <p:spPr/>
        <p:txBody>
          <a:bodyPr/>
          <a:lstStyle>
            <a:lvl1pPr>
              <a:defRPr/>
            </a:lvl1pPr>
          </a:lstStyle>
          <a:p>
            <a:fld id="{DD09BE74-F739-4788-85A5-E69E59DAA300}" type="slidenum">
              <a:rPr lang="en-US" smtClean="0"/>
              <a:pPr/>
              <a:t>‹#›</a:t>
            </a:fld>
            <a:endParaRPr lang="en-US" dirty="0"/>
          </a:p>
        </p:txBody>
      </p:sp>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50838" y="914400"/>
            <a:ext cx="8431212" cy="502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7"/>
          <p:cNvSpPr>
            <a:spLocks noGrp="1" noChangeArrowheads="1"/>
          </p:cNvSpPr>
          <p:nvPr>
            <p:ph type="title"/>
          </p:nvPr>
        </p:nvSpPr>
        <p:spPr bwMode="auto">
          <a:xfrm>
            <a:off x="271463" y="76200"/>
            <a:ext cx="8229600" cy="609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457200" y="62007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spcAft>
                <a:spcPct val="0"/>
              </a:spcAft>
              <a:defRPr sz="1800">
                <a:solidFill>
                  <a:srgbClr val="000000"/>
                </a:solidFill>
                <a:latin typeface="Arial" charset="0"/>
              </a:defRPr>
            </a:lvl1pPr>
          </a:lstStyle>
          <a:p>
            <a:fld id="{5AD56EDF-AA96-4709-B46D-2FCE80EF97FD}" type="datetime1">
              <a:rPr lang="en-US" smtClean="0"/>
              <a:pPr/>
              <a:t>7/30/2014</a:t>
            </a:fld>
            <a:endParaRPr lang="en-US" dirty="0"/>
          </a:p>
        </p:txBody>
      </p:sp>
      <p:sp>
        <p:nvSpPr>
          <p:cNvPr id="1029" name="Rectangle 5"/>
          <p:cNvSpPr>
            <a:spLocks noGrp="1" noChangeArrowheads="1"/>
          </p:cNvSpPr>
          <p:nvPr>
            <p:ph type="ftr" sz="quarter" idx="3"/>
          </p:nvPr>
        </p:nvSpPr>
        <p:spPr bwMode="auto">
          <a:xfrm>
            <a:off x="3124200" y="620077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spcAft>
                <a:spcPct val="0"/>
              </a:spcAft>
              <a:defRPr sz="1800">
                <a:solidFill>
                  <a:srgbClr val="000000"/>
                </a:solidFill>
                <a:latin typeface="Arial" charset="0"/>
              </a:defRPr>
            </a:lvl1pPr>
          </a:lstStyle>
          <a:p>
            <a:r>
              <a:rPr lang="en-US" dirty="0" smtClean="0"/>
              <a:t>(a)  </a:t>
            </a:r>
            <a:endParaRPr lang="en-US" dirty="0"/>
          </a:p>
        </p:txBody>
      </p:sp>
      <p:sp>
        <p:nvSpPr>
          <p:cNvPr id="1030" name="Rectangle 6"/>
          <p:cNvSpPr>
            <a:spLocks noGrp="1" noChangeArrowheads="1"/>
          </p:cNvSpPr>
          <p:nvPr>
            <p:ph type="sldNum" sz="quarter" idx="4"/>
          </p:nvPr>
        </p:nvSpPr>
        <p:spPr bwMode="auto">
          <a:xfrm>
            <a:off x="6553200" y="62007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spcAft>
                <a:spcPct val="0"/>
              </a:spcAft>
              <a:defRPr sz="1800">
                <a:solidFill>
                  <a:srgbClr val="000000"/>
                </a:solidFill>
                <a:latin typeface="Arial" charset="0"/>
              </a:defRPr>
            </a:lvl1pPr>
          </a:lstStyle>
          <a:p>
            <a:fld id="{DD09BE74-F739-4788-85A5-E69E59DAA300}" type="slidenum">
              <a:rPr lang="en-US" smtClean="0"/>
              <a:pPr/>
              <a:t>‹#›</a:t>
            </a:fld>
            <a:endParaRPr lang="en-US" dirty="0"/>
          </a:p>
        </p:txBody>
      </p:sp>
    </p:spTree>
  </p:cSld>
  <p:clrMap bg1="dk2" tx1="lt1" bg2="dk1"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Lst>
  <p:transition spd="med">
    <p:wipe dir="d"/>
  </p:transition>
  <p:hf sldNum="0" hdr="0" ftr="0" dt="0"/>
  <p:txStyles>
    <p:titleStyle>
      <a:lvl1pPr algn="l" rtl="0" eaLnBrk="1" fontAlgn="base" hangingPunct="1">
        <a:spcBef>
          <a:spcPct val="0"/>
        </a:spcBef>
        <a:spcAft>
          <a:spcPct val="0"/>
        </a:spcAft>
        <a:defRPr sz="3200">
          <a:solidFill>
            <a:srgbClr val="12163D"/>
          </a:solidFill>
          <a:latin typeface="+mj-lt"/>
          <a:ea typeface="+mj-ea"/>
          <a:cs typeface="+mj-cs"/>
        </a:defRPr>
      </a:lvl1pPr>
      <a:lvl2pPr algn="l" rtl="0" eaLnBrk="1" fontAlgn="base" hangingPunct="1">
        <a:spcBef>
          <a:spcPct val="0"/>
        </a:spcBef>
        <a:spcAft>
          <a:spcPct val="0"/>
        </a:spcAft>
        <a:defRPr sz="3200">
          <a:solidFill>
            <a:srgbClr val="12163D"/>
          </a:solidFill>
          <a:latin typeface="Tahoma" pitchFamily="34" charset="0"/>
        </a:defRPr>
      </a:lvl2pPr>
      <a:lvl3pPr algn="l" rtl="0" eaLnBrk="1" fontAlgn="base" hangingPunct="1">
        <a:spcBef>
          <a:spcPct val="0"/>
        </a:spcBef>
        <a:spcAft>
          <a:spcPct val="0"/>
        </a:spcAft>
        <a:defRPr sz="3200">
          <a:solidFill>
            <a:srgbClr val="12163D"/>
          </a:solidFill>
          <a:latin typeface="Tahoma" pitchFamily="34" charset="0"/>
        </a:defRPr>
      </a:lvl3pPr>
      <a:lvl4pPr algn="l" rtl="0" eaLnBrk="1" fontAlgn="base" hangingPunct="1">
        <a:spcBef>
          <a:spcPct val="0"/>
        </a:spcBef>
        <a:spcAft>
          <a:spcPct val="0"/>
        </a:spcAft>
        <a:defRPr sz="3200">
          <a:solidFill>
            <a:srgbClr val="12163D"/>
          </a:solidFill>
          <a:latin typeface="Tahoma" pitchFamily="34" charset="0"/>
        </a:defRPr>
      </a:lvl4pPr>
      <a:lvl5pPr algn="l" rtl="0" eaLnBrk="1" fontAlgn="base" hangingPunct="1">
        <a:spcBef>
          <a:spcPct val="0"/>
        </a:spcBef>
        <a:spcAft>
          <a:spcPct val="0"/>
        </a:spcAft>
        <a:defRPr sz="3200">
          <a:solidFill>
            <a:srgbClr val="12163D"/>
          </a:solidFill>
          <a:latin typeface="Tahoma" pitchFamily="34" charset="0"/>
        </a:defRPr>
      </a:lvl5pPr>
      <a:lvl6pPr marL="457200" algn="l" rtl="0" eaLnBrk="1" fontAlgn="base" hangingPunct="1">
        <a:spcBef>
          <a:spcPct val="0"/>
        </a:spcBef>
        <a:spcAft>
          <a:spcPct val="0"/>
        </a:spcAft>
        <a:defRPr sz="3200">
          <a:solidFill>
            <a:srgbClr val="12163D"/>
          </a:solidFill>
          <a:latin typeface="Tahoma" pitchFamily="34" charset="0"/>
        </a:defRPr>
      </a:lvl6pPr>
      <a:lvl7pPr marL="914400" algn="l" rtl="0" eaLnBrk="1" fontAlgn="base" hangingPunct="1">
        <a:spcBef>
          <a:spcPct val="0"/>
        </a:spcBef>
        <a:spcAft>
          <a:spcPct val="0"/>
        </a:spcAft>
        <a:defRPr sz="3200">
          <a:solidFill>
            <a:srgbClr val="12163D"/>
          </a:solidFill>
          <a:latin typeface="Tahoma" pitchFamily="34" charset="0"/>
        </a:defRPr>
      </a:lvl7pPr>
      <a:lvl8pPr marL="1371600" algn="l" rtl="0" eaLnBrk="1" fontAlgn="base" hangingPunct="1">
        <a:spcBef>
          <a:spcPct val="0"/>
        </a:spcBef>
        <a:spcAft>
          <a:spcPct val="0"/>
        </a:spcAft>
        <a:defRPr sz="3200">
          <a:solidFill>
            <a:srgbClr val="12163D"/>
          </a:solidFill>
          <a:latin typeface="Tahoma" pitchFamily="34" charset="0"/>
        </a:defRPr>
      </a:lvl8pPr>
      <a:lvl9pPr marL="1828800" algn="l" rtl="0" eaLnBrk="1" fontAlgn="base" hangingPunct="1">
        <a:spcBef>
          <a:spcPct val="0"/>
        </a:spcBef>
        <a:spcAft>
          <a:spcPct val="0"/>
        </a:spcAft>
        <a:defRPr sz="3200">
          <a:solidFill>
            <a:srgbClr val="12163D"/>
          </a:solidFill>
          <a:latin typeface="Tahoma" pitchFamily="34" charset="0"/>
        </a:defRPr>
      </a:lvl9pPr>
    </p:titleStyle>
    <p:bodyStyle>
      <a:lvl1pPr marL="342900" indent="-342900" algn="l" rtl="0" eaLnBrk="1" fontAlgn="base" hangingPunct="1">
        <a:spcBef>
          <a:spcPct val="20000"/>
        </a:spcBef>
        <a:spcAft>
          <a:spcPct val="0"/>
        </a:spcAft>
        <a:defRPr sz="2000">
          <a:solidFill>
            <a:schemeClr val="tx1"/>
          </a:solidFill>
          <a:latin typeface="+mn-lt"/>
          <a:ea typeface="+mn-ea"/>
          <a:cs typeface="+mn-cs"/>
        </a:defRPr>
      </a:lvl1pPr>
      <a:lvl2pPr marL="742950" indent="-285750" algn="l" rtl="0" eaLnBrk="1" fontAlgn="base" hangingPunct="1">
        <a:spcBef>
          <a:spcPct val="20000"/>
        </a:spcBef>
        <a:spcAft>
          <a:spcPct val="0"/>
        </a:spcAft>
        <a:defRPr sz="2000">
          <a:solidFill>
            <a:schemeClr val="tx1"/>
          </a:solidFill>
          <a:latin typeface="+mn-lt"/>
        </a:defRPr>
      </a:lvl2pPr>
      <a:lvl3pPr marL="1143000" indent="-228600" algn="l" rtl="0" eaLnBrk="1" fontAlgn="base" hangingPunct="1">
        <a:spcBef>
          <a:spcPct val="20000"/>
        </a:spcBef>
        <a:spcAft>
          <a:spcPct val="0"/>
        </a:spcAft>
        <a:defRPr>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defRPr sz="1400">
          <a:solidFill>
            <a:schemeClr val="tx1"/>
          </a:solidFill>
          <a:latin typeface="+mn-lt"/>
        </a:defRPr>
      </a:lvl5pPr>
      <a:lvl6pPr marL="2514600" indent="-228600" algn="l" rtl="0" eaLnBrk="1" fontAlgn="base" hangingPunct="1">
        <a:spcBef>
          <a:spcPct val="20000"/>
        </a:spcBef>
        <a:spcAft>
          <a:spcPct val="0"/>
        </a:spcAft>
        <a:defRPr sz="1400">
          <a:solidFill>
            <a:schemeClr val="tx1"/>
          </a:solidFill>
          <a:latin typeface="+mn-lt"/>
        </a:defRPr>
      </a:lvl6pPr>
      <a:lvl7pPr marL="2971800" indent="-228600" algn="l" rtl="0" eaLnBrk="1" fontAlgn="base" hangingPunct="1">
        <a:spcBef>
          <a:spcPct val="20000"/>
        </a:spcBef>
        <a:spcAft>
          <a:spcPct val="0"/>
        </a:spcAft>
        <a:defRPr sz="1400">
          <a:solidFill>
            <a:schemeClr val="tx1"/>
          </a:solidFill>
          <a:latin typeface="+mn-lt"/>
        </a:defRPr>
      </a:lvl7pPr>
      <a:lvl8pPr marL="3429000" indent="-228600" algn="l" rtl="0" eaLnBrk="1" fontAlgn="base" hangingPunct="1">
        <a:spcBef>
          <a:spcPct val="20000"/>
        </a:spcBef>
        <a:spcAft>
          <a:spcPct val="0"/>
        </a:spcAft>
        <a:defRPr sz="1400">
          <a:solidFill>
            <a:schemeClr val="tx1"/>
          </a:solidFill>
          <a:latin typeface="+mn-lt"/>
        </a:defRPr>
      </a:lvl8pPr>
      <a:lvl9pPr marL="3886200" indent="-228600" algn="l" rtl="0" eaLnBrk="1" fontAlgn="base" hangingPunct="1">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AD56EDF-AA96-4709-B46D-2FCE80EF97FD}" type="datetime1">
              <a:rPr lang="en-US" smtClean="0"/>
              <a:pPr/>
              <a:t>7/30/2014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dirty="0" smtClean="0"/>
              <a:t>(a)  </a:t>
            </a: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09BE74-F739-4788-85A5-E69E59DAA300}"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ransition spd="med">
    <p:wipe dir="d"/>
  </p:transition>
  <p:timing>
    <p:tnLst>
      <p:par>
        <p:cTn id="1" dur="indefinite" restart="never" nodeType="tmRoot"/>
      </p:par>
    </p:tnLst>
  </p:timing>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5.xml"/><Relationship Id="rId5" Type="http://schemas.openxmlformats.org/officeDocument/2006/relationships/image" Target="../media/image13.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5.xml"/><Relationship Id="rId4" Type="http://schemas.openxmlformats.org/officeDocument/2006/relationships/image" Target="../media/image28.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5.xml"/><Relationship Id="rId5" Type="http://schemas.openxmlformats.org/officeDocument/2006/relationships/image" Target="../media/image32.png"/><Relationship Id="rId4" Type="http://schemas.openxmlformats.org/officeDocument/2006/relationships/image" Target="../media/image31.png"/></Relationships>
</file>

<file path=ppt/slides/_rels/slide4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5.xml"/></Relationships>
</file>

<file path=ppt/slides/_rels/slide4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5.xml"/></Relationships>
</file>

<file path=ppt/slides/_rels/slide49.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15.xml"/><Relationship Id="rId4" Type="http://schemas.openxmlformats.org/officeDocument/2006/relationships/image" Target="../media/image3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5.xml"/><Relationship Id="rId4" Type="http://schemas.openxmlformats.org/officeDocument/2006/relationships/image" Target="../media/image40.png"/></Relationships>
</file>

<file path=ppt/slides/_rels/slide5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15.xml"/></Relationships>
</file>

<file path=ppt/slides/_rels/slide54.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15.xml"/></Relationships>
</file>

<file path=ppt/slides/_rels/slide55.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15.xml"/><Relationship Id="rId4" Type="http://schemas.openxmlformats.org/officeDocument/2006/relationships/image" Target="../media/image51.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838200"/>
            <a:ext cx="9677400" cy="1470025"/>
          </a:xfrm>
        </p:spPr>
        <p:txBody>
          <a:bodyPr>
            <a:normAutofit/>
          </a:bodyPr>
          <a:lstStyle/>
          <a:p>
            <a:pPr algn="ctr"/>
            <a:r>
              <a:rPr lang="en-US"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EC2402 -OPTICAL COMMUNICATION </a:t>
            </a:r>
            <a:br>
              <a:rPr lang="en-US"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NETWORKING</a:t>
            </a:r>
            <a:endParaRPr lang="en-US" sz="4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ubtitle 2"/>
          <p:cNvSpPr>
            <a:spLocks noGrp="1"/>
          </p:cNvSpPr>
          <p:nvPr>
            <p:ph type="subTitle" idx="1"/>
          </p:nvPr>
        </p:nvSpPr>
        <p:spPr>
          <a:xfrm>
            <a:off x="1143000" y="2971800"/>
            <a:ext cx="7543800" cy="1752600"/>
          </a:xfrm>
        </p:spPr>
        <p:txBody>
          <a:bodyPr>
            <a:normAutofit/>
          </a:bodyPr>
          <a:lstStyle/>
          <a:p>
            <a:pPr algn="ctr"/>
            <a:r>
              <a:rPr lang="en-US" sz="4400" b="1" smtClean="0">
                <a:solidFill>
                  <a:srgbClr val="FF0000"/>
                </a:solidFill>
                <a:latin typeface="Times New Roman" pitchFamily="18" charset="0"/>
                <a:cs typeface="Times New Roman" pitchFamily="18" charset="0"/>
              </a:rPr>
              <a:t>INTRODUCTION</a:t>
            </a:r>
            <a:endParaRPr lang="en-US" sz="4400" b="1" dirty="0">
              <a:solidFill>
                <a:srgbClr val="FF0000"/>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2362200" y="4038600"/>
            <a:ext cx="4562475" cy="2466975"/>
          </a:xfrm>
          <a:prstGeom prst="rect">
            <a:avLst/>
          </a:prstGeom>
          <a:noFill/>
          <a:ln w="9525">
            <a:noFill/>
            <a:miter lim="800000"/>
            <a:headEnd/>
            <a:tailEnd/>
          </a:ln>
        </p:spPr>
      </p:pic>
    </p:spTree>
  </p:cSld>
  <p:clrMapOvr>
    <a:masterClrMapping/>
  </p:clrMapOvr>
  <p:transition spd="med">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04800"/>
            <a:ext cx="8229600" cy="808038"/>
          </a:xfrm>
        </p:spPr>
        <p:txBody>
          <a:bodyPr>
            <a:normAutofit/>
          </a:bodyPr>
          <a:lstStyle/>
          <a:p>
            <a:r>
              <a:rPr lang="en-US" sz="3600" b="1" dirty="0" smtClean="0">
                <a:latin typeface="Times New Roman" pitchFamily="18" charset="0"/>
                <a:cs typeface="Times New Roman" pitchFamily="18" charset="0"/>
              </a:rPr>
              <a:t>Fiber Structure</a:t>
            </a:r>
            <a:endParaRPr lang="en-US" sz="3600" b="1" dirty="0">
              <a:latin typeface="Times New Roman" pitchFamily="18" charset="0"/>
              <a:cs typeface="Times New Roman" pitchFamily="18" charset="0"/>
            </a:endParaRPr>
          </a:p>
        </p:txBody>
      </p:sp>
      <p:sp>
        <p:nvSpPr>
          <p:cNvPr id="4" name="Content Placeholder 3"/>
          <p:cNvSpPr>
            <a:spLocks noGrp="1"/>
          </p:cNvSpPr>
          <p:nvPr>
            <p:ph sz="half" idx="1"/>
          </p:nvPr>
        </p:nvSpPr>
        <p:spPr>
          <a:xfrm>
            <a:off x="457200" y="838200"/>
            <a:ext cx="4038600" cy="5287963"/>
          </a:xfrm>
        </p:spPr>
        <p:txBody>
          <a:bodyPr>
            <a:noAutofit/>
          </a:bodyPr>
          <a:lstStyle/>
          <a:p>
            <a:pPr>
              <a:buFont typeface="Wingdings" pitchFamily="2" charset="2"/>
              <a:buChar char="§"/>
            </a:pPr>
            <a:r>
              <a:rPr lang="en-US" sz="2000" dirty="0" smtClean="0">
                <a:latin typeface="Times New Roman" pitchFamily="18" charset="0"/>
                <a:cs typeface="Times New Roman" pitchFamily="18" charset="0"/>
              </a:rPr>
              <a:t>It has </a:t>
            </a:r>
          </a:p>
          <a:p>
            <a:pPr lvl="1">
              <a:buSzPct val="89000"/>
              <a:buFont typeface="Wingdings 2" pitchFamily="18" charset="2"/>
              <a:buChar char="®"/>
            </a:pPr>
            <a:r>
              <a:rPr lang="en-US" sz="1800" dirty="0" smtClean="0">
                <a:latin typeface="Times New Roman" pitchFamily="18" charset="0"/>
                <a:cs typeface="Times New Roman" pitchFamily="18" charset="0"/>
              </a:rPr>
              <a:t>Core</a:t>
            </a:r>
          </a:p>
          <a:p>
            <a:pPr lvl="1">
              <a:buSzPct val="89000"/>
              <a:buFont typeface="Wingdings 2" pitchFamily="18" charset="2"/>
              <a:buChar char="®"/>
            </a:pPr>
            <a:r>
              <a:rPr lang="en-US" sz="1800" dirty="0" smtClean="0">
                <a:latin typeface="Times New Roman" pitchFamily="18" charset="0"/>
                <a:cs typeface="Times New Roman" pitchFamily="18" charset="0"/>
              </a:rPr>
              <a:t>Cladding.</a:t>
            </a:r>
          </a:p>
          <a:p>
            <a:pPr marL="346075" lvl="2" indent="-346075">
              <a:buSzPct val="98000"/>
              <a:buFont typeface="Wingdings" pitchFamily="2" charset="2"/>
              <a:buChar char="§"/>
            </a:pPr>
            <a:r>
              <a:rPr lang="en-US" dirty="0" smtClean="0">
                <a:solidFill>
                  <a:srgbClr val="FF0000"/>
                </a:solidFill>
                <a:latin typeface="Times New Roman" pitchFamily="18" charset="0"/>
                <a:cs typeface="Times New Roman" pitchFamily="18" charset="0"/>
              </a:rPr>
              <a:t>Core</a:t>
            </a:r>
            <a:r>
              <a:rPr lang="en-US" dirty="0" smtClean="0">
                <a:latin typeface="Times New Roman" pitchFamily="18" charset="0"/>
                <a:cs typeface="Times New Roman" pitchFamily="18" charset="0"/>
              </a:rPr>
              <a:t> </a:t>
            </a:r>
          </a:p>
          <a:p>
            <a:pPr marL="803275" lvl="3" indent="-346075">
              <a:buSzPct val="89000"/>
              <a:buFont typeface="Wingdings 2" pitchFamily="18" charset="2"/>
              <a:buChar char="®"/>
            </a:pPr>
            <a:r>
              <a:rPr lang="en-US" dirty="0" smtClean="0">
                <a:latin typeface="Times New Roman" pitchFamily="18" charset="0"/>
                <a:cs typeface="Times New Roman" pitchFamily="18" charset="0"/>
              </a:rPr>
              <a:t>Single solid dielectric cylinder</a:t>
            </a:r>
          </a:p>
          <a:p>
            <a:pPr marL="803275" lvl="3" indent="-346075">
              <a:buSzPct val="89000"/>
              <a:buFont typeface="Wingdings 2" pitchFamily="18" charset="2"/>
              <a:buChar char="®"/>
            </a:pPr>
            <a:r>
              <a:rPr lang="en-US" dirty="0" smtClean="0">
                <a:latin typeface="Times New Roman" pitchFamily="18" charset="0"/>
                <a:cs typeface="Times New Roman" pitchFamily="18" charset="0"/>
              </a:rPr>
              <a:t>Refractive index – n1</a:t>
            </a:r>
          </a:p>
          <a:p>
            <a:pPr marL="55563" lvl="3" indent="290513">
              <a:buSzPct val="98000"/>
              <a:buFont typeface="Wingdings" pitchFamily="2" charset="2"/>
              <a:buChar char="§"/>
            </a:pPr>
            <a:r>
              <a:rPr lang="en-US" sz="2000" dirty="0" smtClean="0">
                <a:solidFill>
                  <a:srgbClr val="FF0000"/>
                </a:solidFill>
                <a:latin typeface="Times New Roman" pitchFamily="18" charset="0"/>
                <a:cs typeface="Times New Roman" pitchFamily="18" charset="0"/>
              </a:rPr>
              <a:t> Cladding </a:t>
            </a:r>
          </a:p>
          <a:p>
            <a:pPr marL="512763" lvl="4" indent="290513">
              <a:buSzPct val="89000"/>
              <a:buFont typeface="Wingdings 2" pitchFamily="18" charset="2"/>
              <a:buChar char="®"/>
            </a:pPr>
            <a:r>
              <a:rPr lang="en-US" sz="2000" dirty="0" smtClean="0">
                <a:latin typeface="Times New Roman" pitchFamily="18" charset="0"/>
                <a:cs typeface="Times New Roman" pitchFamily="18" charset="0"/>
              </a:rPr>
              <a:t>Core is surrounded by cladding.</a:t>
            </a:r>
          </a:p>
          <a:p>
            <a:pPr marL="512763" lvl="4" indent="290513">
              <a:buSzPct val="89000"/>
              <a:buFont typeface="Wingdings 2" pitchFamily="18" charset="2"/>
              <a:buChar char="®"/>
            </a:pPr>
            <a:r>
              <a:rPr lang="en-US" sz="2000" dirty="0" smtClean="0">
                <a:latin typeface="Times New Roman" pitchFamily="18" charset="0"/>
                <a:cs typeface="Times New Roman" pitchFamily="18" charset="0"/>
              </a:rPr>
              <a:t>Refractive index – n2 &amp; n2&lt;n1.</a:t>
            </a:r>
          </a:p>
          <a:p>
            <a:pPr marL="346075" lvl="4" indent="-290513">
              <a:buSzPct val="100000"/>
              <a:buFont typeface="Wingdings" pitchFamily="2" charset="2"/>
              <a:buChar char="§"/>
            </a:pPr>
            <a:r>
              <a:rPr lang="en-US" sz="2000" dirty="0" smtClean="0">
                <a:solidFill>
                  <a:srgbClr val="FF0000"/>
                </a:solidFill>
                <a:latin typeface="Times New Roman" pitchFamily="18" charset="0"/>
                <a:cs typeface="Times New Roman" pitchFamily="18" charset="0"/>
              </a:rPr>
              <a:t>Need for cladding</a:t>
            </a:r>
          </a:p>
          <a:p>
            <a:pPr marL="803275" lvl="5" indent="-290513">
              <a:buSzPct val="89000"/>
              <a:buFont typeface="Wingdings 2" pitchFamily="18" charset="2"/>
              <a:buChar char="®"/>
            </a:pPr>
            <a:r>
              <a:rPr lang="en-US" sz="2000" dirty="0" smtClean="0">
                <a:latin typeface="Times New Roman" pitchFamily="18" charset="0"/>
                <a:cs typeface="Times New Roman" pitchFamily="18" charset="0"/>
              </a:rPr>
              <a:t>Reduces scattering loss</a:t>
            </a:r>
          </a:p>
          <a:p>
            <a:pPr marL="803275" lvl="5" indent="-290513">
              <a:buSzPct val="89000"/>
              <a:buFont typeface="Wingdings 2" pitchFamily="18" charset="2"/>
              <a:buChar char="®"/>
            </a:pPr>
            <a:r>
              <a:rPr lang="en-US" sz="2000" dirty="0" smtClean="0">
                <a:latin typeface="Times New Roman" pitchFamily="18" charset="0"/>
                <a:cs typeface="Times New Roman" pitchFamily="18" charset="0"/>
              </a:rPr>
              <a:t>Provides mechanical strength</a:t>
            </a:r>
          </a:p>
          <a:p>
            <a:pPr marL="803275" lvl="5" indent="-290513">
              <a:buSzPct val="89000"/>
              <a:buFont typeface="Wingdings 2" pitchFamily="18" charset="2"/>
              <a:buChar char="®"/>
            </a:pPr>
            <a:r>
              <a:rPr lang="en-US" sz="2000" dirty="0" smtClean="0">
                <a:latin typeface="Times New Roman" pitchFamily="18" charset="0"/>
                <a:cs typeface="Times New Roman" pitchFamily="18" charset="0"/>
              </a:rPr>
              <a:t>Protects core from absorbing surface contaminants.      </a:t>
            </a:r>
          </a:p>
        </p:txBody>
      </p:sp>
      <p:sp>
        <p:nvSpPr>
          <p:cNvPr id="10" name="Content Placeholder 9"/>
          <p:cNvSpPr>
            <a:spLocks noGrp="1"/>
          </p:cNvSpPr>
          <p:nvPr>
            <p:ph sz="half" idx="2"/>
          </p:nvPr>
        </p:nvSpPr>
        <p:spPr>
          <a:xfrm>
            <a:off x="4495800" y="3733800"/>
            <a:ext cx="4038600" cy="2239963"/>
          </a:xfrm>
        </p:spPr>
        <p:txBody>
          <a:bodyPr>
            <a:normAutofit/>
          </a:bodyPr>
          <a:lstStyle/>
          <a:p>
            <a:pPr>
              <a:buFont typeface="Wingdings" pitchFamily="2" charset="2"/>
              <a:buChar char="§"/>
            </a:pPr>
            <a:r>
              <a:rPr lang="en-US" sz="2000" dirty="0" smtClean="0">
                <a:solidFill>
                  <a:srgbClr val="FF0000"/>
                </a:solidFill>
                <a:latin typeface="Times New Roman" pitchFamily="18" charset="0"/>
                <a:cs typeface="Times New Roman" pitchFamily="18" charset="0"/>
              </a:rPr>
              <a:t>Buffer coating </a:t>
            </a:r>
          </a:p>
          <a:p>
            <a:pPr lvl="1">
              <a:buSzPct val="89000"/>
              <a:buFont typeface="Wingdings 2" pitchFamily="18" charset="2"/>
              <a:buChar char="®"/>
            </a:pPr>
            <a:r>
              <a:rPr lang="en-US" sz="2000" dirty="0" smtClean="0">
                <a:latin typeface="Times New Roman" pitchFamily="18" charset="0"/>
                <a:cs typeface="Times New Roman" pitchFamily="18" charset="0"/>
              </a:rPr>
              <a:t>Elastic, absorption resistant material </a:t>
            </a:r>
          </a:p>
          <a:p>
            <a:pPr lvl="1">
              <a:buSzPct val="89000"/>
              <a:buFont typeface="Wingdings 2" pitchFamily="18" charset="2"/>
              <a:buChar char="®"/>
            </a:pPr>
            <a:r>
              <a:rPr lang="en-US" sz="2000" dirty="0" smtClean="0">
                <a:latin typeface="Times New Roman" pitchFamily="18" charset="0"/>
                <a:cs typeface="Times New Roman" pitchFamily="18" charset="0"/>
              </a:rPr>
              <a:t>Use- add further strength to the fiber   </a:t>
            </a:r>
            <a:endParaRPr lang="en-US" sz="2000" dirty="0">
              <a:latin typeface="Times New Roman" pitchFamily="18" charset="0"/>
              <a:cs typeface="Times New Roman" pitchFamily="18" charset="0"/>
            </a:endParaRPr>
          </a:p>
        </p:txBody>
      </p:sp>
      <p:sp>
        <p:nvSpPr>
          <p:cNvPr id="9" name="TextBox 8"/>
          <p:cNvSpPr txBox="1"/>
          <p:nvPr/>
        </p:nvSpPr>
        <p:spPr>
          <a:xfrm>
            <a:off x="5029200" y="2667000"/>
            <a:ext cx="3733800" cy="830997"/>
          </a:xfrm>
          <a:prstGeom prst="rect">
            <a:avLst/>
          </a:prstGeom>
          <a:noFill/>
        </p:spPr>
        <p:txBody>
          <a:bodyPr wrap="square" rtlCol="0">
            <a:spAutoFit/>
          </a:bodyPr>
          <a:lstStyle/>
          <a:p>
            <a:r>
              <a:rPr lang="en-US" sz="2400" dirty="0" smtClean="0">
                <a:latin typeface="Times New Roman" pitchFamily="18" charset="0"/>
                <a:cs typeface="Times New Roman" pitchFamily="18" charset="0"/>
              </a:rPr>
              <a:t>Fig. Schematic of single fiber structure </a:t>
            </a:r>
            <a:endParaRPr lang="en-US" sz="2400" dirty="0">
              <a:latin typeface="Times New Roman" pitchFamily="18" charset="0"/>
              <a:cs typeface="Times New Roman" pitchFamily="18" charset="0"/>
            </a:endParaRPr>
          </a:p>
        </p:txBody>
      </p:sp>
      <p:pic>
        <p:nvPicPr>
          <p:cNvPr id="11" name="Picture 4"/>
          <p:cNvPicPr>
            <a:picLocks noChangeAspect="1" noChangeArrowheads="1"/>
          </p:cNvPicPr>
          <p:nvPr/>
        </p:nvPicPr>
        <p:blipFill>
          <a:blip r:embed="rId2" cstate="print"/>
          <a:srcRect/>
          <a:stretch>
            <a:fillRect/>
          </a:stretch>
        </p:blipFill>
        <p:spPr bwMode="auto">
          <a:xfrm>
            <a:off x="4572000" y="1143000"/>
            <a:ext cx="4038600" cy="1447800"/>
          </a:xfrm>
          <a:prstGeom prst="rect">
            <a:avLst/>
          </a:prstGeom>
          <a:noFill/>
          <a:ln w="9525">
            <a:noFill/>
            <a:miter lim="800000"/>
            <a:headEnd/>
            <a:tailEnd/>
          </a:ln>
          <a:effectLst/>
        </p:spPr>
      </p:pic>
    </p:spTree>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lvl="2" algn="ctr" rtl="0">
              <a:spcBef>
                <a:spcPct val="0"/>
              </a:spcBef>
            </a:pPr>
            <a:r>
              <a:rPr lang="en-US" sz="3200" b="1" dirty="0" smtClean="0">
                <a:latin typeface="Times New Roman" pitchFamily="18" charset="0"/>
                <a:cs typeface="Times New Roman" pitchFamily="18" charset="0"/>
              </a:rPr>
              <a:t>Advantages of optical fiber communication</a:t>
            </a:r>
            <a:br>
              <a:rPr lang="en-US" sz="3200" b="1" dirty="0" smtClean="0">
                <a:latin typeface="Times New Roman" pitchFamily="18" charset="0"/>
                <a:cs typeface="Times New Roman" pitchFamily="18" charset="0"/>
              </a:rPr>
            </a:br>
            <a:endParaRPr lang="en-US" sz="3200" dirty="0"/>
          </a:p>
        </p:txBody>
      </p:sp>
      <p:sp>
        <p:nvSpPr>
          <p:cNvPr id="4" name="Content Placeholder 3"/>
          <p:cNvSpPr>
            <a:spLocks noGrp="1"/>
          </p:cNvSpPr>
          <p:nvPr>
            <p:ph idx="1"/>
          </p:nvPr>
        </p:nvSpPr>
        <p:spPr>
          <a:xfrm>
            <a:off x="457200" y="1600200"/>
            <a:ext cx="8229600" cy="4724400"/>
          </a:xfrm>
        </p:spPr>
        <p:txBody>
          <a:bodyPr>
            <a:noAutofit/>
          </a:bodyPr>
          <a:lstStyle/>
          <a:p>
            <a:pPr marL="1025525" lvl="4" indent="234950" algn="just">
              <a:lnSpc>
                <a:spcPct val="120000"/>
              </a:lnSpc>
            </a:pPr>
            <a:r>
              <a:rPr lang="en-US" sz="2200" b="1" dirty="0" smtClean="0">
                <a:solidFill>
                  <a:srgbClr val="FF0000"/>
                </a:solidFill>
                <a:latin typeface="Times New Roman" pitchFamily="18" charset="0"/>
                <a:cs typeface="Times New Roman" pitchFamily="18" charset="0"/>
              </a:rPr>
              <a:t>Ultra high bandwidth</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Small size and weight</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Electrical isolation</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Immunity to interference and crosstalk</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Signal security</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Low transmission loss</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Ruggedness and flexibility</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System reliability and ease of maintenance</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Potential low cost</a:t>
            </a:r>
          </a:p>
          <a:p>
            <a:pPr marL="1025525" lvl="4" indent="234950">
              <a:lnSpc>
                <a:spcPct val="120000"/>
              </a:lnSpc>
            </a:pPr>
            <a:r>
              <a:rPr lang="en-US" sz="2200" b="1" dirty="0" smtClean="0">
                <a:solidFill>
                  <a:srgbClr val="FF0000"/>
                </a:solidFill>
                <a:latin typeface="Times New Roman" pitchFamily="18" charset="0"/>
                <a:cs typeface="Times New Roman" pitchFamily="18" charset="0"/>
              </a:rPr>
              <a:t>Point to point communication</a:t>
            </a:r>
            <a:endParaRPr lang="en-US" sz="2200" dirty="0"/>
          </a:p>
        </p:txBody>
      </p:sp>
    </p:spTree>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838200"/>
            <a:ext cx="9144000" cy="523220"/>
          </a:xfrm>
          <a:prstGeom prst="rect">
            <a:avLst/>
          </a:prstGeom>
          <a:noFill/>
          <a:ln w="12700">
            <a:noFill/>
            <a:miter lim="800000"/>
            <a:headEnd type="none" w="sm" len="sm"/>
            <a:tailEnd type="none" w="sm" len="sm"/>
          </a:ln>
        </p:spPr>
        <p:txBody>
          <a:bodyPr>
            <a:spAutoFit/>
          </a:bodyPr>
          <a:lstStyle/>
          <a:p>
            <a:pPr marL="457200" indent="-457200" algn="ctr">
              <a:spcBef>
                <a:spcPct val="50000"/>
              </a:spcBef>
            </a:pPr>
            <a:r>
              <a:rPr lang="en-US" sz="2800" b="1" dirty="0">
                <a:solidFill>
                  <a:srgbClr val="FF0000"/>
                </a:solidFill>
                <a:latin typeface="Times New Roman" pitchFamily="18" charset="0"/>
                <a:cs typeface="Times New Roman" pitchFamily="18" charset="0"/>
              </a:rPr>
              <a:t>APPLICATIONS OF OPTICAL FIBERS…</a:t>
            </a:r>
          </a:p>
        </p:txBody>
      </p:sp>
      <p:sp>
        <p:nvSpPr>
          <p:cNvPr id="13315" name="Text Box 3"/>
          <p:cNvSpPr txBox="1">
            <a:spLocks noChangeArrowheads="1"/>
          </p:cNvSpPr>
          <p:nvPr/>
        </p:nvSpPr>
        <p:spPr bwMode="auto">
          <a:xfrm>
            <a:off x="304800" y="1600200"/>
            <a:ext cx="8458200" cy="3785652"/>
          </a:xfrm>
          <a:prstGeom prst="rect">
            <a:avLst/>
          </a:prstGeom>
          <a:noFill/>
          <a:ln w="12700">
            <a:noFill/>
            <a:miter lim="800000"/>
            <a:headEnd type="none" w="sm" len="sm"/>
            <a:tailEnd type="none" w="sm" len="sm"/>
          </a:ln>
        </p:spPr>
        <p:txBody>
          <a:bodyPr wrap="square">
            <a:spAutoFit/>
          </a:bodyPr>
          <a:lstStyle/>
          <a:p>
            <a:pPr marL="457200" indent="-457200">
              <a:spcBef>
                <a:spcPct val="50000"/>
              </a:spcBef>
              <a:buFont typeface="Wingdings" pitchFamily="2" charset="2"/>
              <a:buChar char="§"/>
            </a:pPr>
            <a:r>
              <a:rPr lang="en-US" sz="2400" dirty="0" smtClean="0">
                <a:latin typeface="Times New Roman" pitchFamily="18" charset="0"/>
                <a:cs typeface="Times New Roman" pitchFamily="18" charset="0"/>
              </a:rPr>
              <a:t>Long distance communication backbones</a:t>
            </a:r>
          </a:p>
          <a:p>
            <a:pPr marL="457200" indent="-457200">
              <a:spcBef>
                <a:spcPct val="50000"/>
              </a:spcBef>
              <a:buFont typeface="Wingdings" pitchFamily="2" charset="2"/>
              <a:buChar char="§"/>
            </a:pPr>
            <a:r>
              <a:rPr lang="en-US" sz="2400" dirty="0" smtClean="0">
                <a:latin typeface="Times New Roman" pitchFamily="18" charset="0"/>
                <a:cs typeface="Times New Roman" pitchFamily="18" charset="0"/>
              </a:rPr>
              <a:t>Inter-exchange junctions</a:t>
            </a:r>
          </a:p>
          <a:p>
            <a:pPr marL="457200" indent="-457200">
              <a:spcBef>
                <a:spcPct val="50000"/>
              </a:spcBef>
              <a:buFont typeface="Wingdings" pitchFamily="2" charset="2"/>
              <a:buChar char="§"/>
            </a:pPr>
            <a:r>
              <a:rPr lang="en-US" sz="2400" dirty="0" smtClean="0">
                <a:latin typeface="Times New Roman" pitchFamily="18" charset="0"/>
                <a:cs typeface="Times New Roman" pitchFamily="18" charset="0"/>
              </a:rPr>
              <a:t>Video transmission</a:t>
            </a:r>
          </a:p>
          <a:p>
            <a:pPr marL="457200" indent="-457200">
              <a:spcBef>
                <a:spcPct val="50000"/>
              </a:spcBef>
              <a:buFont typeface="Wingdings" pitchFamily="2" charset="2"/>
              <a:buChar char="§"/>
            </a:pPr>
            <a:r>
              <a:rPr lang="en-US" sz="2400" dirty="0" smtClean="0">
                <a:latin typeface="Times New Roman" pitchFamily="18" charset="0"/>
                <a:cs typeface="Times New Roman" pitchFamily="18" charset="0"/>
              </a:rPr>
              <a:t>Broadband services</a:t>
            </a:r>
          </a:p>
          <a:p>
            <a:pPr marL="457200" indent="-457200">
              <a:spcBef>
                <a:spcPct val="50000"/>
              </a:spcBef>
              <a:buFont typeface="Wingdings" pitchFamily="2" charset="2"/>
              <a:buChar char="§"/>
            </a:pPr>
            <a:r>
              <a:rPr lang="en-US" sz="2400" dirty="0" smtClean="0">
                <a:latin typeface="Times New Roman" pitchFamily="18" charset="0"/>
                <a:cs typeface="Times New Roman" pitchFamily="18" charset="0"/>
              </a:rPr>
              <a:t>Computer data communication (lan, wan etc..)</a:t>
            </a:r>
          </a:p>
          <a:p>
            <a:pPr marL="457200" indent="-457200">
              <a:spcBef>
                <a:spcPct val="50000"/>
              </a:spcBef>
              <a:buFont typeface="Wingdings" pitchFamily="2" charset="2"/>
              <a:buChar char="§"/>
            </a:pPr>
            <a:r>
              <a:rPr lang="en-US" sz="2400" dirty="0" smtClean="0">
                <a:latin typeface="Times New Roman" pitchFamily="18" charset="0"/>
                <a:cs typeface="Times New Roman" pitchFamily="18" charset="0"/>
              </a:rPr>
              <a:t>Military application</a:t>
            </a:r>
          </a:p>
          <a:p>
            <a:pPr marL="457200" indent="-457200">
              <a:spcBef>
                <a:spcPct val="50000"/>
              </a:spcBef>
              <a:buFont typeface="Wingdings" pitchFamily="2" charset="2"/>
              <a:buChar char="§"/>
            </a:pPr>
            <a:r>
              <a:rPr lang="en-US" sz="2400" dirty="0" smtClean="0">
                <a:latin typeface="Times New Roman" pitchFamily="18" charset="0"/>
                <a:cs typeface="Times New Roman" pitchFamily="18" charset="0"/>
              </a:rPr>
              <a:t>Non-communication applications (sensors etc…)</a:t>
            </a:r>
            <a:endParaRPr lang="en-US" sz="2400"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ctr"/>
            <a:r>
              <a:rPr lang="en-US" sz="3600" b="1" dirty="0" smtClean="0">
                <a:latin typeface="Times New Roman" pitchFamily="18" charset="0"/>
                <a:cs typeface="Times New Roman" pitchFamily="18" charset="0"/>
              </a:rPr>
              <a:t>Fiber Types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Autofit/>
          </a:bodyPr>
          <a:lstStyle/>
          <a:p>
            <a:pPr>
              <a:lnSpc>
                <a:spcPct val="150000"/>
              </a:lnSpc>
              <a:buFont typeface="Wingdings" pitchFamily="2" charset="2"/>
              <a:buChar char="ü"/>
            </a:pPr>
            <a:r>
              <a:rPr lang="en-US" sz="2200" dirty="0" smtClean="0">
                <a:latin typeface="Times New Roman" pitchFamily="18" charset="0"/>
                <a:cs typeface="Times New Roman" pitchFamily="18" charset="0"/>
              </a:rPr>
              <a:t>Variation in material composition of the core gives 2 types of fiber.</a:t>
            </a:r>
          </a:p>
          <a:p>
            <a:pPr lvl="2">
              <a:lnSpc>
                <a:spcPct val="150000"/>
              </a:lnSpc>
            </a:pPr>
            <a:r>
              <a:rPr lang="en-US" sz="2200" b="1" dirty="0" smtClean="0">
                <a:latin typeface="Times New Roman" pitchFamily="18" charset="0"/>
                <a:cs typeface="Times New Roman" pitchFamily="18" charset="0"/>
              </a:rPr>
              <a:t>Step index fiber</a:t>
            </a:r>
          </a:p>
          <a:p>
            <a:pPr marL="1884363" lvl="4" indent="-401638">
              <a:lnSpc>
                <a:spcPct val="150000"/>
              </a:lnSpc>
            </a:pPr>
            <a:r>
              <a:rPr lang="en-US" sz="2200" dirty="0" smtClean="0">
                <a:latin typeface="Times New Roman" pitchFamily="18" charset="0"/>
                <a:cs typeface="Times New Roman" pitchFamily="18" charset="0"/>
              </a:rPr>
              <a:t>Refractive index of core is uniform throughout and undergoes an abrupt change at the core cladding boundary. </a:t>
            </a:r>
          </a:p>
        </p:txBody>
      </p:sp>
      <p:pic>
        <p:nvPicPr>
          <p:cNvPr id="3074" name="Picture 2"/>
          <p:cNvPicPr>
            <a:picLocks noChangeAspect="1" noChangeArrowheads="1"/>
          </p:cNvPicPr>
          <p:nvPr/>
        </p:nvPicPr>
        <p:blipFill>
          <a:blip r:embed="rId2" cstate="print"/>
          <a:srcRect/>
          <a:stretch>
            <a:fillRect/>
          </a:stretch>
        </p:blipFill>
        <p:spPr bwMode="auto">
          <a:xfrm>
            <a:off x="3581400" y="3733800"/>
            <a:ext cx="3581400" cy="3124200"/>
          </a:xfrm>
          <a:prstGeom prst="rect">
            <a:avLst/>
          </a:prstGeom>
          <a:noFill/>
          <a:ln w="9525">
            <a:noFill/>
            <a:miter lim="800000"/>
            <a:headEnd/>
            <a:tailEnd/>
          </a:ln>
        </p:spPr>
      </p:pic>
    </p:spTree>
  </p:cSld>
  <p:clrMapOvr>
    <a:masterClrMapping/>
  </p:clrMapOvr>
  <p:transition spd="med">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lstStyle/>
          <a:p>
            <a:pPr lvl="2">
              <a:lnSpc>
                <a:spcPct val="150000"/>
              </a:lnSpc>
            </a:pPr>
            <a:r>
              <a:rPr lang="en-US" sz="2200" b="1" dirty="0" smtClean="0">
                <a:latin typeface="Times New Roman" pitchFamily="18" charset="0"/>
                <a:cs typeface="Times New Roman" pitchFamily="18" charset="0"/>
              </a:rPr>
              <a:t>Graded index fiber</a:t>
            </a:r>
          </a:p>
          <a:p>
            <a:pPr marL="1884363" lvl="4" indent="-401638">
              <a:lnSpc>
                <a:spcPct val="150000"/>
              </a:lnSpc>
            </a:pPr>
            <a:r>
              <a:rPr lang="en-US" sz="2200" dirty="0" smtClean="0">
                <a:latin typeface="Times New Roman" pitchFamily="18" charset="0"/>
                <a:cs typeface="Times New Roman" pitchFamily="18" charset="0"/>
              </a:rPr>
              <a:t>Refractive index of core is made to vary as a function of radial distance from the centre of the fiber.</a:t>
            </a:r>
          </a:p>
          <a:p>
            <a:pPr marL="1884363" lvl="4" indent="-401638">
              <a:lnSpc>
                <a:spcPct val="150000"/>
              </a:lnSpc>
              <a:buNone/>
            </a:pPr>
            <a:endParaRPr lang="en-US" sz="2200" dirty="0" smtClean="0">
              <a:latin typeface="Times New Roman" pitchFamily="18" charset="0"/>
              <a:cs typeface="Times New Roman" pitchFamily="18" charset="0"/>
            </a:endParaRPr>
          </a:p>
          <a:p>
            <a:pPr marL="339725" lvl="3">
              <a:lnSpc>
                <a:spcPct val="150000"/>
              </a:lnSpc>
              <a:buFont typeface="Wingdings" pitchFamily="2" charset="2"/>
              <a:buChar char="ü"/>
            </a:pPr>
            <a:endParaRPr lang="en-US" sz="2200" dirty="0" smtClean="0">
              <a:latin typeface="Times New Roman" pitchFamily="18" charset="0"/>
              <a:cs typeface="Times New Roman" pitchFamily="18" charset="0"/>
            </a:endParaRPr>
          </a:p>
          <a:p>
            <a:pPr marL="339725" lvl="3">
              <a:lnSpc>
                <a:spcPct val="150000"/>
              </a:lnSpc>
              <a:buFont typeface="Wingdings" pitchFamily="2" charset="2"/>
              <a:buChar char="ü"/>
            </a:pPr>
            <a:endParaRPr lang="en-US" sz="2200" dirty="0" smtClean="0">
              <a:latin typeface="Times New Roman" pitchFamily="18" charset="0"/>
              <a:cs typeface="Times New Roman" pitchFamily="18" charset="0"/>
            </a:endParaRPr>
          </a:p>
          <a:p>
            <a:pPr marL="339725" lvl="3">
              <a:lnSpc>
                <a:spcPct val="150000"/>
              </a:lnSpc>
              <a:buFont typeface="Wingdings" pitchFamily="2" charset="2"/>
              <a:buChar char="ü"/>
            </a:pPr>
            <a:endParaRPr lang="en-US" sz="2200" dirty="0" smtClean="0">
              <a:latin typeface="Times New Roman" pitchFamily="18" charset="0"/>
              <a:cs typeface="Times New Roman" pitchFamily="18" charset="0"/>
            </a:endParaRPr>
          </a:p>
          <a:p>
            <a:pPr marL="339725" lvl="3">
              <a:lnSpc>
                <a:spcPct val="150000"/>
              </a:lnSpc>
              <a:buFont typeface="Wingdings" pitchFamily="2" charset="2"/>
              <a:buChar char="ü"/>
            </a:pPr>
            <a:r>
              <a:rPr lang="en-US" sz="2200" dirty="0" smtClean="0">
                <a:latin typeface="Times New Roman" pitchFamily="18" charset="0"/>
                <a:cs typeface="Times New Roman" pitchFamily="18" charset="0"/>
              </a:rPr>
              <a:t> Based on modes 2 types of fibers are available.</a:t>
            </a:r>
          </a:p>
          <a:p>
            <a:pPr marL="1345565" lvl="7">
              <a:lnSpc>
                <a:spcPct val="150000"/>
              </a:lnSpc>
              <a:buClr>
                <a:srgbClr val="FF0000"/>
              </a:buClr>
              <a:buFont typeface="Wingdings" pitchFamily="2" charset="2"/>
              <a:buChar char="ü"/>
            </a:pPr>
            <a:r>
              <a:rPr lang="en-US" sz="2000" dirty="0" smtClean="0">
                <a:latin typeface="Times New Roman" pitchFamily="18" charset="0"/>
                <a:cs typeface="Times New Roman" pitchFamily="18" charset="0"/>
              </a:rPr>
              <a:t>Single Mode Fiber.</a:t>
            </a:r>
          </a:p>
          <a:p>
            <a:pPr marL="1345565" lvl="7">
              <a:lnSpc>
                <a:spcPct val="150000"/>
              </a:lnSpc>
              <a:buClr>
                <a:srgbClr val="FF0000"/>
              </a:buClr>
              <a:buFont typeface="Wingdings" pitchFamily="2" charset="2"/>
              <a:buChar char="ü"/>
            </a:pPr>
            <a:r>
              <a:rPr lang="en-US" sz="2000" dirty="0" smtClean="0">
                <a:latin typeface="Times New Roman" pitchFamily="18" charset="0"/>
                <a:cs typeface="Times New Roman" pitchFamily="18" charset="0"/>
              </a:rPr>
              <a:t>Multi Mode Fiber.</a:t>
            </a:r>
          </a:p>
          <a:p>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2667000" y="2362200"/>
            <a:ext cx="3619500" cy="2209800"/>
          </a:xfrm>
          <a:prstGeom prst="rect">
            <a:avLst/>
          </a:prstGeom>
          <a:noFill/>
          <a:ln w="9525">
            <a:noFill/>
            <a:miter lim="800000"/>
            <a:headEnd/>
            <a:tailEnd/>
          </a:ln>
        </p:spPr>
      </p:pic>
    </p:spTree>
  </p:cSld>
  <p:clrMapOvr>
    <a:masterClrMapping/>
  </p:clrMapOvr>
  <p:transition spd="med">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0"/>
            <a:ext cx="8229600" cy="1143000"/>
          </a:xfrm>
        </p:spPr>
        <p:txBody>
          <a:bodyPr/>
          <a:lstStyle/>
          <a:p>
            <a:r>
              <a:rPr lang="en-US" sz="3600" b="1" dirty="0" smtClean="0">
                <a:latin typeface="Times New Roman" pitchFamily="18" charset="0"/>
                <a:cs typeface="Times New Roman" pitchFamily="18" charset="0"/>
              </a:rPr>
              <a:t>Comparison</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Text Placeholder 2"/>
          <p:cNvSpPr>
            <a:spLocks noGrp="1"/>
          </p:cNvSpPr>
          <p:nvPr>
            <p:ph type="body" idx="1"/>
          </p:nvPr>
        </p:nvSpPr>
        <p:spPr>
          <a:xfrm>
            <a:off x="304800" y="990600"/>
            <a:ext cx="4040188" cy="639762"/>
          </a:xfrm>
        </p:spPr>
        <p:txBody>
          <a:bodyPr/>
          <a:lstStyle/>
          <a:p>
            <a:pPr algn="ctr"/>
            <a:r>
              <a:rPr lang="en-US" dirty="0" smtClean="0">
                <a:latin typeface="Times New Roman" pitchFamily="18" charset="0"/>
                <a:cs typeface="Times New Roman" pitchFamily="18" charset="0"/>
              </a:rPr>
              <a:t>Single mode fiber</a:t>
            </a:r>
            <a:endParaRPr lang="en-US" dirty="0">
              <a:latin typeface="Times New Roman" pitchFamily="18" charset="0"/>
              <a:cs typeface="Times New Roman" pitchFamily="18" charset="0"/>
            </a:endParaRPr>
          </a:p>
        </p:txBody>
      </p:sp>
      <p:sp>
        <p:nvSpPr>
          <p:cNvPr id="5" name="Text Placeholder 4"/>
          <p:cNvSpPr>
            <a:spLocks noGrp="1"/>
          </p:cNvSpPr>
          <p:nvPr>
            <p:ph type="body" sz="half" idx="3"/>
          </p:nvPr>
        </p:nvSpPr>
        <p:spPr>
          <a:xfrm>
            <a:off x="4572000" y="1066800"/>
            <a:ext cx="4041775" cy="639762"/>
          </a:xfrm>
        </p:spPr>
        <p:txBody>
          <a:bodyPr/>
          <a:lstStyle/>
          <a:p>
            <a:pPr algn="ctr"/>
            <a:r>
              <a:rPr lang="en-US" dirty="0" smtClean="0">
                <a:latin typeface="Times New Roman" pitchFamily="18" charset="0"/>
                <a:cs typeface="Times New Roman" pitchFamily="18" charset="0"/>
              </a:rPr>
              <a:t>Multi  mode fiber</a:t>
            </a:r>
          </a:p>
        </p:txBody>
      </p:sp>
      <p:sp>
        <p:nvSpPr>
          <p:cNvPr id="4" name="Content Placeholder 3"/>
          <p:cNvSpPr>
            <a:spLocks noGrp="1"/>
          </p:cNvSpPr>
          <p:nvPr>
            <p:ph sz="quarter" idx="2"/>
          </p:nvPr>
        </p:nvSpPr>
        <p:spPr>
          <a:xfrm>
            <a:off x="381000" y="1828800"/>
            <a:ext cx="4040188" cy="4602163"/>
          </a:xfrm>
        </p:spPr>
        <p:txBody>
          <a:bodyPr>
            <a:normAutofit fontScale="62500" lnSpcReduction="20000"/>
          </a:bodyPr>
          <a:lstStyle/>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Core radius is small.	</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Supports one mode of propagation.</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Optical source- LASER.</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The launching of optical power into fiber is difficult as the core radius is small.</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Supports larger bandwidth.</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Intermodal dispersion is absent.</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Used for long distance communication</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648200" y="1752600"/>
            <a:ext cx="4041775" cy="4678363"/>
          </a:xfrm>
        </p:spPr>
        <p:txBody>
          <a:bodyPr>
            <a:normAutofit fontScale="70000" lnSpcReduction="20000"/>
          </a:bodyPr>
          <a:lstStyle/>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Core radius is large.	</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Supports hundreds of  modes.</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Optical source- LED.</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The launching of optical power into fiber is easier as the core radius is large.</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Supports lesser bandwidth.</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These fiber suffer from Intermodal dispersion.</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Used for short distance communication.</a:t>
            </a:r>
          </a:p>
          <a:p>
            <a:pPr>
              <a:buSzPct val="61000"/>
              <a:buFont typeface="Times New Roman" pitchFamily="18" charset="0"/>
              <a:buChar char="►"/>
            </a:pPr>
            <a:endParaRPr lang="en-US" dirty="0" smtClean="0">
              <a:latin typeface="Times New Roman" pitchFamily="18" charset="0"/>
              <a:cs typeface="Times New Roman" pitchFamily="18" charset="0"/>
            </a:endParaRPr>
          </a:p>
          <a:p>
            <a:pPr>
              <a:buSzPct val="61000"/>
              <a:buFont typeface="Times New Roman" pitchFamily="18" charset="0"/>
              <a:buChar char="►"/>
            </a:pPr>
            <a:endParaRPr lang="en-US"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228600"/>
            <a:ext cx="8229600" cy="1143000"/>
          </a:xfrm>
        </p:spPr>
        <p:txBody>
          <a:bodyPr>
            <a:normAutofit/>
          </a:bodyPr>
          <a:lstStyle/>
          <a:p>
            <a:pPr algn="ctr"/>
            <a:r>
              <a:rPr lang="en-US" sz="4000" b="1" dirty="0" smtClean="0">
                <a:latin typeface="Times New Roman" pitchFamily="18" charset="0"/>
                <a:cs typeface="Times New Roman" pitchFamily="18" charset="0"/>
              </a:rPr>
              <a:t>Optic-fiber Configuration</a:t>
            </a:r>
            <a:endParaRPr lang="en-US" sz="4000" b="1" dirty="0">
              <a:latin typeface="Times New Roman" pitchFamily="18" charset="0"/>
              <a:cs typeface="Times New Roman" pitchFamily="18" charset="0"/>
            </a:endParaRPr>
          </a:p>
        </p:txBody>
      </p:sp>
      <p:pic>
        <p:nvPicPr>
          <p:cNvPr id="12" name="Picture 2"/>
          <p:cNvPicPr>
            <a:picLocks noGrp="1" noChangeAspect="1" noChangeArrowheads="1"/>
          </p:cNvPicPr>
          <p:nvPr>
            <p:ph idx="1"/>
          </p:nvPr>
        </p:nvPicPr>
        <p:blipFill>
          <a:blip r:embed="rId2" cstate="print"/>
          <a:srcRect/>
          <a:stretch>
            <a:fillRect/>
          </a:stretch>
        </p:blipFill>
        <p:spPr bwMode="auto">
          <a:xfrm>
            <a:off x="1066800" y="1600201"/>
            <a:ext cx="6858000" cy="4724400"/>
          </a:xfrm>
          <a:prstGeom prst="rect">
            <a:avLst/>
          </a:prstGeom>
          <a:noFill/>
          <a:ln w="9525">
            <a:noFill/>
            <a:miter lim="800000"/>
            <a:headEnd/>
            <a:tailEnd/>
          </a:ln>
          <a:effectLst/>
        </p:spPr>
      </p:pic>
    </p:spTree>
  </p:cSld>
  <p:clrMapOvr>
    <a:masterClrMapping/>
  </p:clrMapOvr>
  <p:transition spd="med">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52400"/>
            <a:ext cx="8229600" cy="944562"/>
          </a:xfrm>
        </p:spPr>
        <p:txBody>
          <a:bodyPr>
            <a:normAutofit/>
          </a:bodyPr>
          <a:lstStyle/>
          <a:p>
            <a:r>
              <a:rPr lang="en-US" sz="3600" b="1" dirty="0" smtClean="0">
                <a:latin typeface="Times New Roman" pitchFamily="18" charset="0"/>
                <a:cs typeface="Times New Roman" pitchFamily="18" charset="0"/>
              </a:rPr>
              <a:t>Ray Theory Transmission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828800"/>
            <a:ext cx="8229600" cy="5592763"/>
          </a:xfrm>
        </p:spPr>
        <p:txBody>
          <a:bodyPr>
            <a:normAutofit/>
          </a:bodyPr>
          <a:lstStyle/>
          <a:p>
            <a:pPr>
              <a:buNone/>
            </a:pPr>
            <a:r>
              <a:rPr lang="en-US" sz="2400" b="1" dirty="0" smtClean="0">
                <a:solidFill>
                  <a:srgbClr val="C00000"/>
                </a:solidFill>
                <a:latin typeface="Times New Roman" pitchFamily="18" charset="0"/>
                <a:cs typeface="Times New Roman" pitchFamily="18" charset="0"/>
              </a:rPr>
              <a:t>Total internal reflection</a:t>
            </a:r>
          </a:p>
          <a:p>
            <a:pPr>
              <a:buFont typeface="Wingdings" pitchFamily="2" charset="2"/>
              <a:buChar char="§"/>
            </a:pPr>
            <a:r>
              <a:rPr lang="en-US" sz="2400" b="1" dirty="0" smtClean="0">
                <a:latin typeface="Times New Roman" pitchFamily="18" charset="0"/>
                <a:cs typeface="Times New Roman" pitchFamily="18" charset="0"/>
              </a:rPr>
              <a:t>Refraction</a:t>
            </a:r>
          </a:p>
          <a:p>
            <a:pPr lvl="1">
              <a:buFont typeface="Wingdings" pitchFamily="2" charset="2"/>
              <a:buChar char="§"/>
            </a:pPr>
            <a:r>
              <a:rPr lang="en-US" sz="2000" dirty="0" smtClean="0">
                <a:latin typeface="Times New Roman" pitchFamily="18" charset="0"/>
                <a:cs typeface="Times New Roman" pitchFamily="18" charset="0"/>
              </a:rPr>
              <a:t>When a ray is incident on the interface between two dielectrics of differing refractive indices (e.g. glass – air) refraction occurs shown in Fig. a.</a:t>
            </a:r>
          </a:p>
          <a:p>
            <a:pPr lvl="1">
              <a:buFont typeface="Wingdings" pitchFamily="2" charset="2"/>
              <a:buChar char="§"/>
              <a:defRPr/>
            </a:pPr>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angle of incidence </a:t>
            </a:r>
            <a:r>
              <a:rPr lang="en-US" sz="2000" dirty="0"/>
              <a:t>φ</a:t>
            </a:r>
            <a:r>
              <a:rPr lang="en-US" sz="2000" dirty="0">
                <a:latin typeface="Times New Roman" pitchFamily="18" charset="0"/>
                <a:cs typeface="Times New Roman" pitchFamily="18" charset="0"/>
              </a:rPr>
              <a:t>1 and angle of refraction </a:t>
            </a:r>
            <a:r>
              <a:rPr lang="en-US" sz="2000" dirty="0"/>
              <a:t>φ</a:t>
            </a:r>
            <a:r>
              <a:rPr lang="en-US" sz="2000" dirty="0">
                <a:latin typeface="Times New Roman" pitchFamily="18" charset="0"/>
                <a:cs typeface="Times New Roman" pitchFamily="18" charset="0"/>
              </a:rPr>
              <a:t>2 is related by Snell's law of refraction </a:t>
            </a:r>
          </a:p>
          <a:p>
            <a:pPr lvl="5">
              <a:buNone/>
              <a:defRPr/>
            </a:pPr>
            <a:r>
              <a:rPr lang="en-US" sz="2200" dirty="0">
                <a:latin typeface="Times New Roman" pitchFamily="18" charset="0"/>
                <a:cs typeface="Times New Roman" pitchFamily="18" charset="0"/>
              </a:rPr>
              <a:t>n1 sin</a:t>
            </a:r>
            <a:r>
              <a:rPr lang="en-US" sz="2400" dirty="0"/>
              <a:t>φ</a:t>
            </a:r>
            <a:r>
              <a:rPr lang="en-US" sz="2200" dirty="0">
                <a:latin typeface="Times New Roman" pitchFamily="18" charset="0"/>
                <a:cs typeface="Times New Roman" pitchFamily="18" charset="0"/>
              </a:rPr>
              <a:t>1 = n2 </a:t>
            </a:r>
            <a:r>
              <a:rPr lang="en-US" sz="2200" dirty="0" smtClean="0">
                <a:latin typeface="Times New Roman" pitchFamily="18" charset="0"/>
                <a:cs typeface="Times New Roman" pitchFamily="18" charset="0"/>
              </a:rPr>
              <a:t>sin</a:t>
            </a:r>
            <a:r>
              <a:rPr lang="en-US" sz="2400" dirty="0" smtClean="0"/>
              <a:t>φ</a:t>
            </a:r>
            <a:r>
              <a:rPr lang="en-US" sz="2200" dirty="0" smtClean="0">
                <a:latin typeface="Times New Roman" pitchFamily="18" charset="0"/>
                <a:cs typeface="Times New Roman" pitchFamily="18" charset="0"/>
              </a:rPr>
              <a:t>2  </a:t>
            </a:r>
            <a:r>
              <a:rPr lang="en-US" dirty="0">
                <a:latin typeface="Times New Roman" pitchFamily="18" charset="0"/>
                <a:cs typeface="Times New Roman" pitchFamily="18" charset="0"/>
              </a:rPr>
              <a:t>(or)  </a:t>
            </a:r>
          </a:p>
          <a:p>
            <a:pPr lvl="5">
              <a:buNone/>
              <a:defRPr/>
            </a:pPr>
            <a:endParaRPr lang="en-US" sz="2000" dirty="0">
              <a:latin typeface="Times New Roman" pitchFamily="18" charset="0"/>
              <a:cs typeface="Times New Roman" pitchFamily="18" charset="0"/>
            </a:endParaRPr>
          </a:p>
          <a:p>
            <a:pPr lvl="1">
              <a:buFont typeface="Wingdings" pitchFamily="2" charset="2"/>
              <a:buChar char="§"/>
            </a:pPr>
            <a:endParaRPr lang="en-US" sz="2000" dirty="0" smtClean="0">
              <a:latin typeface="Times New Roman" pitchFamily="18" charset="0"/>
              <a:cs typeface="Times New Roman" pitchFamily="18" charset="0"/>
            </a:endParaRPr>
          </a:p>
        </p:txBody>
      </p:sp>
      <p:sp>
        <p:nvSpPr>
          <p:cNvPr id="30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6" name="TextBox 5"/>
          <p:cNvSpPr txBox="1"/>
          <p:nvPr/>
        </p:nvSpPr>
        <p:spPr>
          <a:xfrm>
            <a:off x="1066800" y="1295400"/>
            <a:ext cx="2971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Refractive index of a medium </a:t>
            </a:r>
            <a:endParaRPr lang="en-US" dirty="0">
              <a:latin typeface="Times New Roman" pitchFamily="18" charset="0"/>
              <a:cs typeface="Times New Roman" pitchFamily="18" charset="0"/>
            </a:endParaRPr>
          </a:p>
        </p:txBody>
      </p:sp>
      <p:sp>
        <p:nvSpPr>
          <p:cNvPr id="7" name="TextBox 6"/>
          <p:cNvSpPr txBox="1"/>
          <p:nvPr/>
        </p:nvSpPr>
        <p:spPr>
          <a:xfrm>
            <a:off x="4495800" y="1600200"/>
            <a:ext cx="2971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Velocity of light in a vacuum </a:t>
            </a:r>
            <a:endParaRPr lang="en-US" dirty="0">
              <a:latin typeface="Times New Roman" pitchFamily="18" charset="0"/>
              <a:cs typeface="Times New Roman" pitchFamily="18" charset="0"/>
            </a:endParaRPr>
          </a:p>
        </p:txBody>
      </p:sp>
      <p:sp>
        <p:nvSpPr>
          <p:cNvPr id="8" name="TextBox 7"/>
          <p:cNvSpPr txBox="1"/>
          <p:nvPr/>
        </p:nvSpPr>
        <p:spPr>
          <a:xfrm>
            <a:off x="4419600" y="1219200"/>
            <a:ext cx="2971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Velocity of light  in a medium </a:t>
            </a:r>
            <a:endParaRPr lang="en-US" dirty="0">
              <a:latin typeface="Times New Roman" pitchFamily="18" charset="0"/>
              <a:cs typeface="Times New Roman" pitchFamily="18" charset="0"/>
            </a:endParaRPr>
          </a:p>
        </p:txBody>
      </p:sp>
      <p:cxnSp>
        <p:nvCxnSpPr>
          <p:cNvPr id="10" name="Straight Connector 9"/>
          <p:cNvCxnSpPr/>
          <p:nvPr/>
        </p:nvCxnSpPr>
        <p:spPr>
          <a:xfrm>
            <a:off x="4419600" y="1600200"/>
            <a:ext cx="2895600" cy="1588"/>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3962400" y="1371600"/>
            <a:ext cx="4572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19" name="TextBox 18"/>
          <p:cNvSpPr txBox="1"/>
          <p:nvPr/>
        </p:nvSpPr>
        <p:spPr>
          <a:xfrm>
            <a:off x="2362200" y="4800600"/>
            <a:ext cx="1828800" cy="369332"/>
          </a:xfrm>
          <a:prstGeom prst="rect">
            <a:avLst/>
          </a:prstGeom>
          <a:noFill/>
        </p:spPr>
        <p:txBody>
          <a:bodyPr wrap="square" rtlCol="0">
            <a:spAutoFit/>
          </a:bodyPr>
          <a:lstStyle/>
          <a:p>
            <a:r>
              <a:rPr lang="en-US" dirty="0"/>
              <a:t>s</a:t>
            </a:r>
            <a:r>
              <a:rPr lang="en-US" dirty="0" smtClean="0"/>
              <a:t>in φ1</a:t>
            </a:r>
            <a:endParaRPr lang="en-US" dirty="0"/>
          </a:p>
        </p:txBody>
      </p:sp>
      <p:cxnSp>
        <p:nvCxnSpPr>
          <p:cNvPr id="20" name="Straight Connector 19"/>
          <p:cNvCxnSpPr/>
          <p:nvPr/>
        </p:nvCxnSpPr>
        <p:spPr>
          <a:xfrm>
            <a:off x="2438400" y="5181600"/>
            <a:ext cx="609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362200" y="5181600"/>
            <a:ext cx="1828800" cy="369332"/>
          </a:xfrm>
          <a:prstGeom prst="rect">
            <a:avLst/>
          </a:prstGeom>
          <a:noFill/>
        </p:spPr>
        <p:txBody>
          <a:bodyPr wrap="square" rtlCol="0">
            <a:spAutoFit/>
          </a:bodyPr>
          <a:lstStyle/>
          <a:p>
            <a:r>
              <a:rPr lang="en-US" dirty="0"/>
              <a:t>s</a:t>
            </a:r>
            <a:r>
              <a:rPr lang="en-US" dirty="0" smtClean="0"/>
              <a:t>in φ2</a:t>
            </a:r>
            <a:endParaRPr lang="en-US" dirty="0"/>
          </a:p>
        </p:txBody>
      </p:sp>
      <p:sp>
        <p:nvSpPr>
          <p:cNvPr id="22" name="TextBox 21"/>
          <p:cNvSpPr txBox="1"/>
          <p:nvPr/>
        </p:nvSpPr>
        <p:spPr>
          <a:xfrm>
            <a:off x="3581400" y="5181600"/>
            <a:ext cx="609600" cy="369332"/>
          </a:xfrm>
          <a:prstGeom prst="rect">
            <a:avLst/>
          </a:prstGeom>
          <a:noFill/>
        </p:spPr>
        <p:txBody>
          <a:bodyPr wrap="square" rtlCol="0">
            <a:spAutoFit/>
          </a:bodyPr>
          <a:lstStyle/>
          <a:p>
            <a:r>
              <a:rPr lang="en-US" dirty="0" smtClean="0"/>
              <a:t>n1</a:t>
            </a:r>
            <a:endParaRPr lang="en-US" dirty="0"/>
          </a:p>
        </p:txBody>
      </p:sp>
      <p:sp>
        <p:nvSpPr>
          <p:cNvPr id="23" name="TextBox 22"/>
          <p:cNvSpPr txBox="1"/>
          <p:nvPr/>
        </p:nvSpPr>
        <p:spPr>
          <a:xfrm>
            <a:off x="3581400" y="4800600"/>
            <a:ext cx="609600" cy="369332"/>
          </a:xfrm>
          <a:prstGeom prst="rect">
            <a:avLst/>
          </a:prstGeom>
          <a:noFill/>
        </p:spPr>
        <p:txBody>
          <a:bodyPr wrap="square" rtlCol="0">
            <a:spAutoFit/>
          </a:bodyPr>
          <a:lstStyle/>
          <a:p>
            <a:r>
              <a:rPr lang="en-US" dirty="0" smtClean="0"/>
              <a:t>n2</a:t>
            </a:r>
            <a:endParaRPr lang="en-US" dirty="0"/>
          </a:p>
        </p:txBody>
      </p:sp>
      <p:cxnSp>
        <p:nvCxnSpPr>
          <p:cNvPr id="24" name="Straight Connector 23"/>
          <p:cNvCxnSpPr/>
          <p:nvPr/>
        </p:nvCxnSpPr>
        <p:spPr>
          <a:xfrm>
            <a:off x="3505200" y="5181600"/>
            <a:ext cx="609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124200" y="4953000"/>
            <a:ext cx="4572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2"/>
          <p:cNvPicPr>
            <a:picLocks noGrp="1" noChangeAspect="1" noChangeArrowheads="1"/>
          </p:cNvPicPr>
          <p:nvPr>
            <p:ph idx="1"/>
          </p:nvPr>
        </p:nvPicPr>
        <p:blipFill>
          <a:blip r:embed="rId3" cstate="print"/>
          <a:srcRect/>
          <a:stretch>
            <a:fillRect/>
          </a:stretch>
        </p:blipFill>
        <p:spPr>
          <a:xfrm>
            <a:off x="381000" y="838200"/>
            <a:ext cx="3810000" cy="2895600"/>
          </a:xfrm>
        </p:spPr>
      </p:pic>
      <p:pic>
        <p:nvPicPr>
          <p:cNvPr id="23558" name="Picture 3"/>
          <p:cNvPicPr>
            <a:picLocks noChangeAspect="1" noChangeArrowheads="1"/>
          </p:cNvPicPr>
          <p:nvPr/>
        </p:nvPicPr>
        <p:blipFill>
          <a:blip r:embed="rId4" cstate="print"/>
          <a:srcRect/>
          <a:stretch>
            <a:fillRect/>
          </a:stretch>
        </p:blipFill>
        <p:spPr bwMode="auto">
          <a:xfrm>
            <a:off x="4572000" y="838200"/>
            <a:ext cx="3886200" cy="2286000"/>
          </a:xfrm>
          <a:prstGeom prst="rect">
            <a:avLst/>
          </a:prstGeom>
          <a:noFill/>
          <a:ln w="9525">
            <a:noFill/>
            <a:miter lim="800000"/>
            <a:headEnd/>
            <a:tailEnd/>
          </a:ln>
        </p:spPr>
      </p:pic>
      <p:pic>
        <p:nvPicPr>
          <p:cNvPr id="23559" name="Picture 4"/>
          <p:cNvPicPr>
            <a:picLocks noChangeAspect="1" noChangeArrowheads="1"/>
          </p:cNvPicPr>
          <p:nvPr/>
        </p:nvPicPr>
        <p:blipFill>
          <a:blip r:embed="rId5" cstate="print"/>
          <a:srcRect/>
          <a:stretch>
            <a:fillRect/>
          </a:stretch>
        </p:blipFill>
        <p:spPr bwMode="auto">
          <a:xfrm>
            <a:off x="2286000" y="3657600"/>
            <a:ext cx="3781425" cy="2057400"/>
          </a:xfrm>
          <a:prstGeom prst="rect">
            <a:avLst/>
          </a:prstGeom>
          <a:noFill/>
          <a:ln w="9525">
            <a:noFill/>
            <a:miter lim="800000"/>
            <a:headEnd/>
            <a:tailEnd/>
          </a:ln>
        </p:spPr>
      </p:pic>
      <p:sp>
        <p:nvSpPr>
          <p:cNvPr id="8" name="TextBox 7"/>
          <p:cNvSpPr txBox="1"/>
          <p:nvPr/>
        </p:nvSpPr>
        <p:spPr>
          <a:xfrm>
            <a:off x="2286000" y="3429000"/>
            <a:ext cx="1447800" cy="369332"/>
          </a:xfrm>
          <a:prstGeom prst="rect">
            <a:avLst/>
          </a:prstGeom>
          <a:noFill/>
        </p:spPr>
        <p:txBody>
          <a:bodyPr wrap="square" rtlCol="0">
            <a:spAutoFit/>
          </a:bodyPr>
          <a:lstStyle/>
          <a:p>
            <a:r>
              <a:rPr lang="en-US" dirty="0" smtClean="0"/>
              <a:t>Refraction</a:t>
            </a:r>
            <a:endParaRPr lang="en-US" dirty="0"/>
          </a:p>
        </p:txBody>
      </p:sp>
      <p:sp>
        <p:nvSpPr>
          <p:cNvPr id="9" name="TextBox 8"/>
          <p:cNvSpPr txBox="1"/>
          <p:nvPr/>
        </p:nvSpPr>
        <p:spPr>
          <a:xfrm>
            <a:off x="4800600" y="3200400"/>
            <a:ext cx="4876800" cy="707886"/>
          </a:xfrm>
          <a:prstGeom prst="rect">
            <a:avLst/>
          </a:prstGeom>
          <a:noFill/>
        </p:spPr>
        <p:txBody>
          <a:bodyPr wrap="square" rtlCol="0">
            <a:spAutoFit/>
          </a:bodyPr>
          <a:lstStyle/>
          <a:p>
            <a:r>
              <a:rPr lang="en-US" sz="2000" dirty="0" smtClean="0">
                <a:latin typeface="Times New Roman" pitchFamily="18" charset="0"/>
                <a:cs typeface="Times New Roman" pitchFamily="18" charset="0"/>
              </a:rPr>
              <a:t>Limiting case of refraction- critical ray at angle </a:t>
            </a:r>
            <a:r>
              <a:rPr lang="en-US" dirty="0" smtClean="0"/>
              <a:t>φc</a:t>
            </a:r>
            <a:endParaRPr lang="en-US" dirty="0"/>
          </a:p>
        </p:txBody>
      </p:sp>
      <p:sp>
        <p:nvSpPr>
          <p:cNvPr id="10" name="TextBox 9"/>
          <p:cNvSpPr txBox="1"/>
          <p:nvPr/>
        </p:nvSpPr>
        <p:spPr>
          <a:xfrm>
            <a:off x="2895600" y="5791200"/>
            <a:ext cx="28194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Total internal reflection </a:t>
            </a:r>
            <a:endParaRPr lang="en-US"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p:cNvSpPr>
            <a:spLocks noGrp="1"/>
          </p:cNvSpPr>
          <p:nvPr>
            <p:ph idx="1"/>
          </p:nvPr>
        </p:nvSpPr>
        <p:spPr>
          <a:xfrm>
            <a:off x="457200" y="1143001"/>
            <a:ext cx="8229600" cy="5334000"/>
          </a:xfrm>
        </p:spPr>
        <p:txBody>
          <a:bodyPr>
            <a:normAutofit fontScale="92500" lnSpcReduction="10000"/>
          </a:bodyPr>
          <a:lstStyle/>
          <a:p>
            <a:pPr>
              <a:lnSpc>
                <a:spcPct val="150000"/>
              </a:lnSpc>
              <a:buFont typeface="Wingdings" pitchFamily="2" charset="2"/>
              <a:buChar char="§"/>
            </a:pPr>
            <a:r>
              <a:rPr lang="en-US" sz="2400" b="1" dirty="0" smtClean="0">
                <a:latin typeface="Times New Roman" pitchFamily="18" charset="0"/>
                <a:cs typeface="Times New Roman" pitchFamily="18" charset="0"/>
              </a:rPr>
              <a:t>Critical angle</a:t>
            </a:r>
          </a:p>
          <a:p>
            <a:pPr lvl="1">
              <a:lnSpc>
                <a:spcPct val="150000"/>
              </a:lnSpc>
              <a:buFont typeface="Wingdings" pitchFamily="2" charset="2"/>
              <a:buChar char="Ø"/>
              <a:defRPr/>
            </a:pPr>
            <a:r>
              <a:rPr lang="en-US" sz="2000" dirty="0">
                <a:latin typeface="Times New Roman" pitchFamily="18" charset="0"/>
                <a:cs typeface="Times New Roman" pitchFamily="18" charset="0"/>
              </a:rPr>
              <a:t>As n1 is greater than n2,the angle of refraction is always greater than the angle of incidence. </a:t>
            </a:r>
          </a:p>
          <a:p>
            <a:pPr lvl="1">
              <a:lnSpc>
                <a:spcPct val="150000"/>
              </a:lnSpc>
              <a:buFont typeface="Wingdings" pitchFamily="2" charset="2"/>
              <a:buChar char="Ø"/>
              <a:defRPr/>
            </a:pPr>
            <a:r>
              <a:rPr lang="en-US" sz="2000" dirty="0" smtClean="0">
                <a:latin typeface="Times New Roman" pitchFamily="18" charset="0"/>
                <a:cs typeface="Times New Roman" pitchFamily="18" charset="0"/>
              </a:rPr>
              <a:t>Thus </a:t>
            </a:r>
            <a:r>
              <a:rPr lang="en-US" sz="2000" dirty="0">
                <a:latin typeface="Times New Roman" pitchFamily="18" charset="0"/>
                <a:cs typeface="Times New Roman" pitchFamily="18" charset="0"/>
              </a:rPr>
              <a:t>when the angle of refraction is 90° and the refracted ray emerges parallel to the interface between the dielectrics, the angle of incidence must be less than 90°. This is the limiting case of refraction and the angle of incidence is now known as the critical angle </a:t>
            </a:r>
            <a:r>
              <a:rPr lang="en-US" sz="2000" dirty="0" smtClean="0">
                <a:latin typeface="Times New Roman" pitchFamily="18" charset="0"/>
                <a:cs typeface="Times New Roman" pitchFamily="18" charset="0"/>
              </a:rPr>
              <a:t>φc (Fig. b),</a:t>
            </a:r>
          </a:p>
          <a:p>
            <a:pPr marL="346075" lvl="1" indent="-346075">
              <a:lnSpc>
                <a:spcPct val="150000"/>
              </a:lnSpc>
              <a:buFont typeface="Wingdings" pitchFamily="2" charset="2"/>
              <a:buChar char="§"/>
              <a:defRPr/>
            </a:pPr>
            <a:endParaRPr lang="en-US" sz="2400" dirty="0" smtClean="0">
              <a:latin typeface="Times New Roman" pitchFamily="18" charset="0"/>
              <a:cs typeface="Times New Roman" pitchFamily="18" charset="0"/>
            </a:endParaRPr>
          </a:p>
          <a:p>
            <a:pPr marL="346075" lvl="1" indent="-346075">
              <a:lnSpc>
                <a:spcPct val="150000"/>
              </a:lnSpc>
              <a:buFont typeface="Wingdings" pitchFamily="2" charset="2"/>
              <a:buChar char="§"/>
              <a:defRPr/>
            </a:pPr>
            <a:r>
              <a:rPr lang="en-US" sz="2400" b="1" dirty="0" smtClean="0">
                <a:latin typeface="Times New Roman" pitchFamily="18" charset="0"/>
                <a:cs typeface="Times New Roman" pitchFamily="18" charset="0"/>
              </a:rPr>
              <a:t>Total internal reflection</a:t>
            </a:r>
          </a:p>
          <a:p>
            <a:pPr marL="746125" lvl="2" indent="-346075">
              <a:lnSpc>
                <a:spcPct val="150000"/>
              </a:lnSpc>
              <a:buFont typeface="Wingdings" pitchFamily="2" charset="2"/>
              <a:buChar char="§"/>
              <a:defRPr/>
            </a:pPr>
            <a:r>
              <a:rPr lang="en-US" sz="2000" dirty="0" smtClean="0">
                <a:latin typeface="Times New Roman" pitchFamily="18" charset="0"/>
                <a:cs typeface="Times New Roman" pitchFamily="18" charset="0"/>
              </a:rPr>
              <a:t>When light is incident on the dielectric of lower index from the dielectric of higher index an at angles of incidence greater than critical angle. (Fig. c) </a:t>
            </a:r>
            <a:endParaRPr lang="en-US" sz="2000" dirty="0">
              <a:latin typeface="Times New Roman" pitchFamily="18" charset="0"/>
              <a:cs typeface="Times New Roman" pitchFamily="18" charset="0"/>
            </a:endParaRPr>
          </a:p>
        </p:txBody>
      </p:sp>
      <p:pic>
        <p:nvPicPr>
          <p:cNvPr id="18" name="Picture 2"/>
          <p:cNvPicPr>
            <a:picLocks noChangeAspect="1" noChangeArrowheads="1"/>
          </p:cNvPicPr>
          <p:nvPr/>
        </p:nvPicPr>
        <p:blipFill>
          <a:blip r:embed="rId2" cstate="print"/>
          <a:srcRect/>
          <a:stretch>
            <a:fillRect/>
          </a:stretch>
        </p:blipFill>
        <p:spPr bwMode="auto">
          <a:xfrm>
            <a:off x="3886200" y="4267200"/>
            <a:ext cx="1371600" cy="685800"/>
          </a:xfrm>
          <a:prstGeom prst="rect">
            <a:avLst/>
          </a:prstGeom>
          <a:noFill/>
          <a:ln w="9525">
            <a:noFill/>
            <a:miter lim="800000"/>
            <a:headEnd/>
            <a:tailEnd/>
          </a:ln>
        </p:spPr>
      </p:pic>
    </p:spTree>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pPr algn="ctr"/>
            <a:r>
              <a:rPr lang="en-US" sz="4000" b="1" dirty="0" smtClean="0">
                <a:latin typeface="Times New Roman" pitchFamily="18" charset="0"/>
                <a:cs typeface="Times New Roman" pitchFamily="18" charset="0"/>
              </a:rPr>
              <a:t>OUTLINE</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Ø"/>
            </a:pPr>
            <a:r>
              <a:rPr lang="en-US" sz="3200" dirty="0" smtClean="0">
                <a:latin typeface="Times New Roman" pitchFamily="18" charset="0"/>
                <a:cs typeface="Times New Roman" pitchFamily="18" charset="0"/>
              </a:rPr>
              <a:t>Introduction</a:t>
            </a:r>
          </a:p>
          <a:p>
            <a:pPr>
              <a:buFont typeface="Wingdings" pitchFamily="2" charset="2"/>
              <a:buChar char="Ø"/>
            </a:pPr>
            <a:r>
              <a:rPr lang="en-US" sz="3200" dirty="0" smtClean="0">
                <a:latin typeface="Times New Roman" pitchFamily="18" charset="0"/>
                <a:cs typeface="Times New Roman" pitchFamily="18" charset="0"/>
              </a:rPr>
              <a:t>General communication system</a:t>
            </a:r>
          </a:p>
          <a:p>
            <a:pPr>
              <a:buFont typeface="Wingdings" pitchFamily="2" charset="2"/>
              <a:buChar char="Ø"/>
            </a:pPr>
            <a:r>
              <a:rPr lang="en-US" sz="3200" dirty="0" smtClean="0">
                <a:latin typeface="Times New Roman" pitchFamily="18" charset="0"/>
                <a:cs typeface="Times New Roman" pitchFamily="18" charset="0"/>
              </a:rPr>
              <a:t>Optical fiber link</a:t>
            </a:r>
          </a:p>
          <a:p>
            <a:pPr>
              <a:buFont typeface="Wingdings" pitchFamily="2" charset="2"/>
              <a:buChar char="Ø"/>
            </a:pPr>
            <a:r>
              <a:rPr lang="en-US" sz="3200" dirty="0" smtClean="0">
                <a:latin typeface="Times New Roman" pitchFamily="18" charset="0"/>
                <a:cs typeface="Times New Roman" pitchFamily="18" charset="0"/>
              </a:rPr>
              <a:t>Fiber structure</a:t>
            </a:r>
          </a:p>
          <a:p>
            <a:pPr>
              <a:buFont typeface="Wingdings" pitchFamily="2" charset="2"/>
              <a:buChar char="Ø"/>
            </a:pPr>
            <a:r>
              <a:rPr lang="en-US" sz="3200" dirty="0" smtClean="0">
                <a:latin typeface="Times New Roman" pitchFamily="18" charset="0"/>
                <a:cs typeface="Times New Roman" pitchFamily="18" charset="0"/>
              </a:rPr>
              <a:t>Fiber  types</a:t>
            </a:r>
          </a:p>
          <a:p>
            <a:pPr>
              <a:buFont typeface="Wingdings" pitchFamily="2" charset="2"/>
              <a:buChar char="Ø"/>
            </a:pPr>
            <a:r>
              <a:rPr lang="en-US" sz="3200" dirty="0" smtClean="0">
                <a:latin typeface="Times New Roman" pitchFamily="18" charset="0"/>
                <a:cs typeface="Times New Roman" pitchFamily="18" charset="0"/>
              </a:rPr>
              <a:t>Optic fiber configuration </a:t>
            </a:r>
          </a:p>
          <a:p>
            <a:pPr>
              <a:buFont typeface="Wingdings" pitchFamily="2" charset="2"/>
              <a:buChar char="Ø"/>
            </a:pPr>
            <a:r>
              <a:rPr lang="en-US" sz="3200" dirty="0" smtClean="0">
                <a:latin typeface="Times New Roman" pitchFamily="18" charset="0"/>
                <a:cs typeface="Times New Roman" pitchFamily="18" charset="0"/>
              </a:rPr>
              <a:t>Ray theory transmission</a:t>
            </a:r>
          </a:p>
        </p:txBody>
      </p:sp>
    </p:spTree>
  </p:cSld>
  <p:clrMapOvr>
    <a:masterClrMapping/>
  </p:clrMapOvr>
  <p:transition spd="med">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3600" dirty="0" smtClean="0">
                <a:latin typeface="Times New Roman" pitchFamily="18" charset="0"/>
                <a:cs typeface="Times New Roman" pitchFamily="18" charset="0"/>
              </a:rPr>
              <a:t>Propagation of light wave through Optical fiber</a:t>
            </a:r>
            <a:endParaRPr lang="en-US" sz="3600" dirty="0">
              <a:latin typeface="Times New Roman" pitchFamily="18" charset="0"/>
              <a:cs typeface="Times New Roman" pitchFamily="18" charset="0"/>
            </a:endParaRPr>
          </a:p>
        </p:txBody>
      </p:sp>
      <p:sp>
        <p:nvSpPr>
          <p:cNvPr id="27651" name="Content Placeholder 2"/>
          <p:cNvSpPr>
            <a:spLocks noGrp="1"/>
          </p:cNvSpPr>
          <p:nvPr>
            <p:ph idx="1"/>
          </p:nvPr>
        </p:nvSpPr>
        <p:spPr/>
        <p:txBody>
          <a:bodyPr/>
          <a:lstStyle/>
          <a:p>
            <a:pPr>
              <a:lnSpc>
                <a:spcPct val="150000"/>
              </a:lnSpc>
            </a:pPr>
            <a:r>
              <a:rPr lang="en-US" sz="2400" dirty="0" smtClean="0">
                <a:latin typeface="Times New Roman" pitchFamily="18" charset="0"/>
                <a:cs typeface="Times New Roman" pitchFamily="18" charset="0"/>
              </a:rPr>
              <a:t>Any light wave which travels along the core and meets the cladding at the critical angle of incidence will be totally internally reflected. Therefore light wave is propagated along the fiber core by a series of total internal reflections</a:t>
            </a:r>
            <a:r>
              <a:rPr lang="en-US" dirty="0" smtClean="0"/>
              <a:t>.</a:t>
            </a:r>
          </a:p>
        </p:txBody>
      </p:sp>
      <p:pic>
        <p:nvPicPr>
          <p:cNvPr id="27654" name="Picture 2"/>
          <p:cNvPicPr>
            <a:picLocks noChangeAspect="1" noChangeArrowheads="1"/>
          </p:cNvPicPr>
          <p:nvPr/>
        </p:nvPicPr>
        <p:blipFill>
          <a:blip r:embed="rId2" cstate="print"/>
          <a:srcRect/>
          <a:stretch>
            <a:fillRect/>
          </a:stretch>
        </p:blipFill>
        <p:spPr bwMode="auto">
          <a:xfrm>
            <a:off x="400050" y="4114800"/>
            <a:ext cx="8743950" cy="2266950"/>
          </a:xfrm>
          <a:prstGeom prst="rect">
            <a:avLst/>
          </a:prstGeom>
          <a:noFill/>
          <a:ln w="9525">
            <a:noFill/>
            <a:miter lim="800000"/>
            <a:headEnd/>
            <a:tailEnd/>
          </a:ln>
        </p:spPr>
      </p:pic>
    </p:spTree>
  </p:cSld>
  <p:clrMapOvr>
    <a:masterClrMapping/>
  </p:clrMapOvr>
  <p:transition spd="med">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1" name="Picture 2"/>
          <p:cNvPicPr>
            <a:picLocks noGrp="1" noChangeAspect="1" noChangeArrowheads="1"/>
          </p:cNvPicPr>
          <p:nvPr>
            <p:ph sz="half" idx="1"/>
          </p:nvPr>
        </p:nvPicPr>
        <p:blipFill>
          <a:blip r:embed="rId2" cstate="print"/>
          <a:stretch>
            <a:fillRect/>
          </a:stretch>
        </p:blipFill>
        <p:spPr>
          <a:xfrm>
            <a:off x="1447800" y="4191000"/>
            <a:ext cx="5410200" cy="2438400"/>
          </a:xfrm>
        </p:spPr>
      </p:pic>
      <p:sp>
        <p:nvSpPr>
          <p:cNvPr id="6" name="Content Placeholder 5"/>
          <p:cNvSpPr>
            <a:spLocks noGrp="1"/>
          </p:cNvSpPr>
          <p:nvPr>
            <p:ph sz="half" idx="2"/>
          </p:nvPr>
        </p:nvSpPr>
        <p:spPr>
          <a:xfrm>
            <a:off x="381000" y="762000"/>
            <a:ext cx="8305800" cy="3200400"/>
          </a:xfrm>
        </p:spPr>
        <p:txBody>
          <a:bodyPr>
            <a:normAutofit fontScale="85000" lnSpcReduction="10000"/>
          </a:bodyPr>
          <a:lstStyle/>
          <a:p>
            <a:pPr>
              <a:buNone/>
            </a:pPr>
            <a:r>
              <a:rPr lang="en-US" b="1" dirty="0" smtClean="0">
                <a:solidFill>
                  <a:srgbClr val="C00000"/>
                </a:solidFill>
                <a:latin typeface="Times New Roman" pitchFamily="18" charset="0"/>
                <a:cs typeface="Times New Roman" pitchFamily="18" charset="0"/>
              </a:rPr>
              <a:t>Acceptance angle </a:t>
            </a:r>
          </a:p>
          <a:p>
            <a:pPr lvl="1">
              <a:lnSpc>
                <a:spcPct val="150000"/>
              </a:lnSpc>
              <a:buFont typeface="Wingdings" pitchFamily="2" charset="2"/>
              <a:buChar char="ü"/>
            </a:pPr>
            <a:r>
              <a:rPr lang="en-US" dirty="0" smtClean="0">
                <a:latin typeface="Times New Roman" pitchFamily="18" charset="0"/>
                <a:cs typeface="Times New Roman" pitchFamily="18" charset="0"/>
              </a:rPr>
              <a:t>Meridional ray A enters the fiber core at an angle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a.</a:t>
            </a:r>
          </a:p>
          <a:p>
            <a:pPr lvl="1">
              <a:lnSpc>
                <a:spcPct val="150000"/>
              </a:lnSpc>
              <a:buFont typeface="Wingdings" pitchFamily="2" charset="2"/>
              <a:buChar char="ü"/>
            </a:pPr>
            <a:r>
              <a:rPr lang="en-US" dirty="0" smtClean="0">
                <a:latin typeface="Times New Roman" pitchFamily="18" charset="0"/>
                <a:cs typeface="Times New Roman" pitchFamily="18" charset="0"/>
              </a:rPr>
              <a:t>Incident ray b at an angle greater than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a is refracted into the cladding an eventually lost by radiation.</a:t>
            </a:r>
          </a:p>
          <a:p>
            <a:pPr lvl="1">
              <a:lnSpc>
                <a:spcPct val="150000"/>
              </a:lnSpc>
              <a:buFont typeface="Wingdings" pitchFamily="2" charset="2"/>
              <a:buChar char="ü"/>
            </a:pPr>
            <a:r>
              <a:rPr lang="en-US" dirty="0" smtClean="0">
                <a:latin typeface="Times New Roman" pitchFamily="18" charset="0"/>
                <a:cs typeface="Times New Roman" pitchFamily="18" charset="0"/>
              </a:rPr>
              <a:t>An acceptance angle defined by the conical half angle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a.</a:t>
            </a:r>
          </a:p>
          <a:p>
            <a:pPr lvl="1">
              <a:lnSpc>
                <a:spcPct val="150000"/>
              </a:lnSpc>
              <a:buFont typeface="Wingdings" pitchFamily="2" charset="2"/>
              <a:buChar char="ü"/>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a is the maximum angle to the axis at which light may enter the fiber in order to be propagated is called acceptance angle for the fiber</a:t>
            </a:r>
            <a:r>
              <a:rPr lang="en-US" sz="2000" dirty="0" smtClean="0">
                <a:latin typeface="Times New Roman" pitchFamily="18" charset="0"/>
                <a:cs typeface="Times New Roman" pitchFamily="18" charset="0"/>
              </a:rPr>
              <a:t>.</a:t>
            </a:r>
            <a:endParaRPr lang="en-US" sz="2000" dirty="0"/>
          </a:p>
        </p:txBody>
      </p:sp>
    </p:spTree>
  </p:cSld>
  <p:clrMapOvr>
    <a:masterClrMapping/>
  </p:clrMapOvr>
  <p:transition spd="med">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rtlCol="0">
            <a:normAutofit fontScale="47500" lnSpcReduction="20000"/>
          </a:bodyPr>
          <a:lstStyle/>
          <a:p>
            <a:pPr fontAlgn="auto">
              <a:lnSpc>
                <a:spcPct val="150000"/>
              </a:lnSpc>
              <a:spcAft>
                <a:spcPts val="0"/>
              </a:spcAft>
              <a:buNone/>
              <a:defRPr/>
            </a:pPr>
            <a:r>
              <a:rPr lang="en-US" sz="5900" b="1" dirty="0" smtClean="0">
                <a:solidFill>
                  <a:srgbClr val="C00000"/>
                </a:solidFill>
                <a:latin typeface="Times New Roman" pitchFamily="18" charset="0"/>
                <a:cs typeface="Times New Roman" pitchFamily="18" charset="0"/>
              </a:rPr>
              <a:t>Numerical  </a:t>
            </a:r>
            <a:r>
              <a:rPr lang="en-US" sz="5900" b="1" dirty="0">
                <a:solidFill>
                  <a:srgbClr val="C00000"/>
                </a:solidFill>
                <a:latin typeface="Times New Roman" pitchFamily="18" charset="0"/>
                <a:cs typeface="Times New Roman" pitchFamily="18" charset="0"/>
              </a:rPr>
              <a:t>Aperture (NA</a:t>
            </a:r>
            <a:r>
              <a:rPr lang="en-US" sz="5900" b="1" dirty="0" smtClean="0">
                <a:solidFill>
                  <a:srgbClr val="C00000"/>
                </a:solidFill>
                <a:latin typeface="Times New Roman" pitchFamily="18" charset="0"/>
                <a:cs typeface="Times New Roman" pitchFamily="18" charset="0"/>
              </a:rPr>
              <a:t>)</a:t>
            </a:r>
            <a:endParaRPr lang="en-US" sz="5900" b="1" dirty="0">
              <a:solidFill>
                <a:srgbClr val="C00000"/>
              </a:solidFill>
              <a:latin typeface="Times New Roman" pitchFamily="18" charset="0"/>
              <a:cs typeface="Times New Roman" pitchFamily="18" charset="0"/>
            </a:endParaRPr>
          </a:p>
          <a:p>
            <a:pPr lvl="1">
              <a:lnSpc>
                <a:spcPct val="170000"/>
              </a:lnSpc>
              <a:buFont typeface="Wingdings" pitchFamily="2" charset="2"/>
              <a:buChar char="ü"/>
            </a:pPr>
            <a:r>
              <a:rPr lang="en-US" sz="4600" dirty="0" smtClean="0">
                <a:latin typeface="Times New Roman" pitchFamily="18" charset="0"/>
                <a:cs typeface="Times New Roman" pitchFamily="18" charset="0"/>
              </a:rPr>
              <a:t>Numerical aperture of the fiber is the light collecting efficiency of the fiber </a:t>
            </a:r>
            <a:r>
              <a:rPr lang="en-US" sz="4600" dirty="0">
                <a:latin typeface="Times New Roman" pitchFamily="18" charset="0"/>
                <a:cs typeface="Times New Roman" pitchFamily="18" charset="0"/>
              </a:rPr>
              <a:t>and is the measure of the amount of light rays that can be accepted by </a:t>
            </a:r>
            <a:r>
              <a:rPr lang="en-US" sz="4600" dirty="0" smtClean="0">
                <a:latin typeface="Times New Roman" pitchFamily="18" charset="0"/>
                <a:cs typeface="Times New Roman" pitchFamily="18" charset="0"/>
              </a:rPr>
              <a:t>the fiber</a:t>
            </a:r>
            <a:r>
              <a:rPr lang="en-US" sz="4600" dirty="0">
                <a:latin typeface="Times New Roman" pitchFamily="18" charset="0"/>
                <a:cs typeface="Times New Roman" pitchFamily="18" charset="0"/>
              </a:rPr>
              <a:t>. It is equal to the sine of acceptance</a:t>
            </a:r>
            <a:r>
              <a:rPr lang="en-US" sz="4600" dirty="0" smtClean="0">
                <a:latin typeface="Times New Roman" pitchFamily="18" charset="0"/>
                <a:cs typeface="Times New Roman" pitchFamily="18" charset="0"/>
              </a:rPr>
              <a:t>.</a:t>
            </a:r>
          </a:p>
          <a:p>
            <a:pPr lvl="1">
              <a:lnSpc>
                <a:spcPct val="170000"/>
              </a:lnSpc>
              <a:buNone/>
            </a:pPr>
            <a:r>
              <a:rPr lang="en-US" sz="4600" b="1" dirty="0" smtClean="0">
                <a:latin typeface="Times New Roman" pitchFamily="18" charset="0"/>
                <a:cs typeface="Times New Roman" pitchFamily="18" charset="0"/>
              </a:rPr>
              <a:t>			NA = n</a:t>
            </a:r>
            <a:r>
              <a:rPr lang="en-US" sz="4600" b="1" baseline="-25000" dirty="0" smtClean="0">
                <a:latin typeface="Times New Roman" pitchFamily="18" charset="0"/>
                <a:cs typeface="Times New Roman" pitchFamily="18" charset="0"/>
              </a:rPr>
              <a:t>0</a:t>
            </a:r>
            <a:r>
              <a:rPr lang="en-US" sz="4600" b="1" dirty="0" smtClean="0">
                <a:latin typeface="Times New Roman" pitchFamily="18" charset="0"/>
                <a:cs typeface="Times New Roman" pitchFamily="18" charset="0"/>
              </a:rPr>
              <a:t> sin </a:t>
            </a:r>
            <a:r>
              <a:rPr lang="el-GR" sz="4600" b="1" dirty="0" smtClean="0">
                <a:latin typeface="Times New Roman" pitchFamily="18" charset="0"/>
                <a:cs typeface="Times New Roman" pitchFamily="18" charset="0"/>
              </a:rPr>
              <a:t>θ</a:t>
            </a:r>
            <a:r>
              <a:rPr lang="en-US" sz="4600" b="1" dirty="0" smtClean="0">
                <a:latin typeface="Times New Roman" pitchFamily="18" charset="0"/>
                <a:cs typeface="Times New Roman" pitchFamily="18" charset="0"/>
              </a:rPr>
              <a:t>a = (n</a:t>
            </a:r>
            <a:r>
              <a:rPr lang="en-US" sz="4600" b="1" baseline="-25000" dirty="0" smtClean="0">
                <a:latin typeface="Times New Roman" pitchFamily="18" charset="0"/>
                <a:cs typeface="Times New Roman" pitchFamily="18" charset="0"/>
              </a:rPr>
              <a:t>1</a:t>
            </a:r>
            <a:r>
              <a:rPr lang="en-US" sz="4600" b="1" baseline="30000" dirty="0" smtClean="0">
                <a:latin typeface="Times New Roman" pitchFamily="18" charset="0"/>
                <a:cs typeface="Times New Roman" pitchFamily="18" charset="0"/>
              </a:rPr>
              <a:t>2</a:t>
            </a:r>
            <a:r>
              <a:rPr lang="en-US" sz="4600" b="1" dirty="0" smtClean="0">
                <a:latin typeface="Times New Roman" pitchFamily="18" charset="0"/>
                <a:cs typeface="Times New Roman" pitchFamily="18" charset="0"/>
              </a:rPr>
              <a:t> – n</a:t>
            </a:r>
            <a:r>
              <a:rPr lang="en-US" sz="4600" b="1" baseline="-25000" dirty="0" smtClean="0">
                <a:latin typeface="Times New Roman" pitchFamily="18" charset="0"/>
                <a:cs typeface="Times New Roman" pitchFamily="18" charset="0"/>
              </a:rPr>
              <a:t>2</a:t>
            </a:r>
            <a:r>
              <a:rPr lang="en-US" sz="4600" b="1" baseline="30000" dirty="0" smtClean="0">
                <a:latin typeface="Times New Roman" pitchFamily="18" charset="0"/>
                <a:cs typeface="Times New Roman" pitchFamily="18" charset="0"/>
              </a:rPr>
              <a:t>2</a:t>
            </a:r>
            <a:r>
              <a:rPr lang="en-US" sz="4600" b="1" dirty="0" smtClean="0">
                <a:latin typeface="Times New Roman" pitchFamily="18" charset="0"/>
                <a:cs typeface="Times New Roman" pitchFamily="18" charset="0"/>
              </a:rPr>
              <a:t>)</a:t>
            </a:r>
            <a:r>
              <a:rPr lang="en-US" sz="4600" b="1" baseline="30000" dirty="0" smtClean="0">
                <a:latin typeface="Times New Roman" pitchFamily="18" charset="0"/>
                <a:cs typeface="Times New Roman" pitchFamily="18" charset="0"/>
              </a:rPr>
              <a:t>1/2</a:t>
            </a:r>
            <a:r>
              <a:rPr lang="en-US" sz="4600" b="1" baseline="-25000" dirty="0" smtClean="0">
                <a:latin typeface="Times New Roman" pitchFamily="18" charset="0"/>
                <a:cs typeface="Times New Roman" pitchFamily="18" charset="0"/>
              </a:rPr>
              <a:t>  </a:t>
            </a:r>
          </a:p>
          <a:p>
            <a:pPr lvl="1">
              <a:lnSpc>
                <a:spcPct val="170000"/>
              </a:lnSpc>
              <a:buNone/>
            </a:pPr>
            <a:r>
              <a:rPr lang="en-US" sz="4600" dirty="0" smtClean="0">
                <a:latin typeface="Times New Roman" pitchFamily="18" charset="0"/>
                <a:cs typeface="Times New Roman" pitchFamily="18" charset="0"/>
              </a:rPr>
              <a:t>		  where, n</a:t>
            </a:r>
            <a:r>
              <a:rPr lang="en-US" sz="4600" baseline="-25000" dirty="0" smtClean="0">
                <a:latin typeface="Times New Roman" pitchFamily="18" charset="0"/>
                <a:cs typeface="Times New Roman" pitchFamily="18" charset="0"/>
              </a:rPr>
              <a:t>1</a:t>
            </a:r>
            <a:r>
              <a:rPr lang="en-US" sz="4600" dirty="0" smtClean="0">
                <a:latin typeface="Times New Roman" pitchFamily="18" charset="0"/>
                <a:cs typeface="Times New Roman" pitchFamily="18" charset="0"/>
              </a:rPr>
              <a:t> </a:t>
            </a:r>
            <a:r>
              <a:rPr lang="en-US" sz="4600" dirty="0">
                <a:latin typeface="Times New Roman" pitchFamily="18" charset="0"/>
                <a:cs typeface="Times New Roman" pitchFamily="18" charset="0"/>
              </a:rPr>
              <a:t>and </a:t>
            </a:r>
            <a:r>
              <a:rPr lang="en-US" sz="4600" dirty="0" smtClean="0">
                <a:latin typeface="Times New Roman" pitchFamily="18" charset="0"/>
                <a:cs typeface="Times New Roman" pitchFamily="18" charset="0"/>
              </a:rPr>
              <a:t>n</a:t>
            </a:r>
            <a:r>
              <a:rPr lang="en-US" sz="4600" baseline="-25000" dirty="0" smtClean="0">
                <a:latin typeface="Times New Roman" pitchFamily="18" charset="0"/>
                <a:cs typeface="Times New Roman" pitchFamily="18" charset="0"/>
              </a:rPr>
              <a:t>2  </a:t>
            </a:r>
            <a:r>
              <a:rPr lang="en-US" sz="4600" dirty="0" smtClean="0">
                <a:latin typeface="Times New Roman" pitchFamily="18" charset="0"/>
                <a:cs typeface="Times New Roman" pitchFamily="18" charset="0"/>
              </a:rPr>
              <a:t>are </a:t>
            </a:r>
            <a:r>
              <a:rPr lang="en-US" sz="4600" dirty="0">
                <a:latin typeface="Times New Roman" pitchFamily="18" charset="0"/>
                <a:cs typeface="Times New Roman" pitchFamily="18" charset="0"/>
              </a:rPr>
              <a:t>the refractive indices of core and cladding respectively.</a:t>
            </a:r>
            <a:r>
              <a:rPr lang="en-US" sz="4600" dirty="0" smtClean="0">
                <a:latin typeface="Times New Roman" pitchFamily="18" charset="0"/>
                <a:cs typeface="Times New Roman" pitchFamily="18" charset="0"/>
              </a:rPr>
              <a:t> </a:t>
            </a:r>
          </a:p>
          <a:p>
            <a:pPr lvl="1">
              <a:lnSpc>
                <a:spcPct val="170000"/>
              </a:lnSpc>
              <a:buFont typeface="Wingdings" pitchFamily="2" charset="2"/>
              <a:buChar char="ü"/>
            </a:pPr>
            <a:r>
              <a:rPr lang="en-US" sz="4600" dirty="0" smtClean="0">
                <a:latin typeface="Times New Roman" pitchFamily="18" charset="0"/>
                <a:cs typeface="Times New Roman" pitchFamily="18" charset="0"/>
              </a:rPr>
              <a:t>Numerical aperture of step index fiber is given as</a:t>
            </a:r>
          </a:p>
          <a:p>
            <a:pPr lvl="1">
              <a:lnSpc>
                <a:spcPct val="170000"/>
              </a:lnSpc>
              <a:buNone/>
            </a:pPr>
            <a:r>
              <a:rPr lang="en-US" sz="4600" dirty="0">
                <a:latin typeface="Times New Roman" pitchFamily="18" charset="0"/>
                <a:cs typeface="Times New Roman" pitchFamily="18" charset="0"/>
              </a:rPr>
              <a:t>	</a:t>
            </a:r>
            <a:r>
              <a:rPr lang="en-US" sz="4600" dirty="0" smtClean="0">
                <a:latin typeface="Times New Roman" pitchFamily="18" charset="0"/>
                <a:cs typeface="Times New Roman" pitchFamily="18" charset="0"/>
              </a:rPr>
              <a:t>		</a:t>
            </a:r>
            <a:r>
              <a:rPr lang="en-US" sz="4600" b="1" dirty="0" smtClean="0">
                <a:latin typeface="Times New Roman" pitchFamily="18" charset="0"/>
                <a:cs typeface="Times New Roman" pitchFamily="18" charset="0"/>
              </a:rPr>
              <a:t> NA = n</a:t>
            </a:r>
            <a:r>
              <a:rPr lang="en-US" sz="4600" b="1" baseline="-25000" dirty="0" smtClean="0">
                <a:latin typeface="Times New Roman" pitchFamily="18" charset="0"/>
                <a:cs typeface="Times New Roman" pitchFamily="18" charset="0"/>
              </a:rPr>
              <a:t>1</a:t>
            </a:r>
            <a:r>
              <a:rPr lang="en-US" sz="4600" b="1" dirty="0" smtClean="0">
                <a:latin typeface="Times New Roman" pitchFamily="18" charset="0"/>
                <a:cs typeface="Times New Roman" pitchFamily="18" charset="0"/>
              </a:rPr>
              <a:t> √2∆</a:t>
            </a:r>
            <a:r>
              <a:rPr lang="en-US" sz="4600" b="1" baseline="-25000" dirty="0" smtClean="0">
                <a:latin typeface="Times New Roman" pitchFamily="18" charset="0"/>
                <a:cs typeface="Times New Roman" pitchFamily="18" charset="0"/>
              </a:rPr>
              <a:t> </a:t>
            </a:r>
            <a:r>
              <a:rPr lang="en-US" sz="4600" b="1" dirty="0" smtClean="0">
                <a:latin typeface="Times New Roman" pitchFamily="18" charset="0"/>
                <a:cs typeface="Times New Roman" pitchFamily="18" charset="0"/>
              </a:rPr>
              <a:t> </a:t>
            </a:r>
            <a:endParaRPr lang="en-US" sz="4600" dirty="0" smtClean="0">
              <a:latin typeface="Times New Roman" pitchFamily="18" charset="0"/>
              <a:cs typeface="Times New Roman" pitchFamily="18" charset="0"/>
            </a:endParaRPr>
          </a:p>
          <a:p>
            <a:pPr lvl="1">
              <a:lnSpc>
                <a:spcPct val="150000"/>
              </a:lnSpc>
              <a:buFont typeface="Wingdings" pitchFamily="2" charset="2"/>
              <a:buChar char="ü"/>
            </a:pPr>
            <a:endParaRPr lang="en-US" sz="3400" dirty="0" smtClean="0">
              <a:latin typeface="Times New Roman" pitchFamily="18" charset="0"/>
              <a:cs typeface="Times New Roman" pitchFamily="18" charset="0"/>
            </a:endParaRPr>
          </a:p>
          <a:p>
            <a:pPr>
              <a:lnSpc>
                <a:spcPct val="150000"/>
              </a:lnSpc>
              <a:buNone/>
            </a:pPr>
            <a:endParaRPr lang="en-US" sz="2200" dirty="0" smtClean="0">
              <a:latin typeface="Times New Roman" pitchFamily="18" charset="0"/>
              <a:cs typeface="Times New Roman" pitchFamily="18" charset="0"/>
            </a:endParaRPr>
          </a:p>
          <a:p>
            <a:pPr>
              <a:lnSpc>
                <a:spcPct val="150000"/>
              </a:lnSpc>
              <a:buNone/>
            </a:pPr>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	</a:t>
            </a:r>
          </a:p>
        </p:txBody>
      </p:sp>
      <p:cxnSp>
        <p:nvCxnSpPr>
          <p:cNvPr id="10" name="Straight Connector 9"/>
          <p:cNvCxnSpPr/>
          <p:nvPr/>
        </p:nvCxnSpPr>
        <p:spPr>
          <a:xfrm>
            <a:off x="3581400" y="5410200"/>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32688"/>
          </a:xfrm>
        </p:spPr>
        <p:txBody>
          <a:bodyPr>
            <a:normAutofit/>
          </a:bodyPr>
          <a:lstStyle/>
          <a:p>
            <a:pPr algn="ctr"/>
            <a:r>
              <a:rPr lang="en-US" sz="3600" b="1" dirty="0" smtClean="0">
                <a:latin typeface="Times New Roman" pitchFamily="18" charset="0"/>
                <a:cs typeface="Times New Roman" pitchFamily="18" charset="0"/>
              </a:rPr>
              <a:t>Types of Rays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4800600"/>
          </a:xfrm>
        </p:spPr>
        <p:txBody>
          <a:bodyPr>
            <a:noAutofit/>
          </a:bodyPr>
          <a:lstStyle/>
          <a:p>
            <a:r>
              <a:rPr lang="en-US" sz="2400" dirty="0" smtClean="0">
                <a:latin typeface="Times New Roman" pitchFamily="18" charset="0"/>
                <a:cs typeface="Times New Roman" pitchFamily="18" charset="0"/>
              </a:rPr>
              <a:t>2 types.</a:t>
            </a:r>
          </a:p>
          <a:p>
            <a:pPr lvl="2">
              <a:lnSpc>
                <a:spcPct val="150000"/>
              </a:lnSpc>
              <a:buClr>
                <a:srgbClr val="00B050"/>
              </a:buClr>
              <a:buFont typeface="Wingdings" pitchFamily="2" charset="2"/>
              <a:buChar char="q"/>
            </a:pPr>
            <a:r>
              <a:rPr lang="en-US" sz="2400" b="1" dirty="0" smtClean="0">
                <a:solidFill>
                  <a:srgbClr val="FF0000"/>
                </a:solidFill>
                <a:latin typeface="Times New Roman" pitchFamily="18" charset="0"/>
                <a:cs typeface="Times New Roman" pitchFamily="18" charset="0"/>
              </a:rPr>
              <a:t>Meridional rays </a:t>
            </a:r>
            <a:r>
              <a:rPr lang="en-US" sz="2400" dirty="0" smtClean="0">
                <a:latin typeface="Times New Roman" pitchFamily="18" charset="0"/>
                <a:cs typeface="Times New Roman" pitchFamily="18" charset="0"/>
              </a:rPr>
              <a:t>– confined to the Meridional planes  of the fiber, which are the planes that contain the axis of symmetry of the fiber.</a:t>
            </a:r>
          </a:p>
          <a:p>
            <a:pPr lvl="3">
              <a:lnSpc>
                <a:spcPct val="150000"/>
              </a:lnSpc>
            </a:pPr>
            <a:r>
              <a:rPr lang="en-US" sz="2400" dirty="0" smtClean="0">
                <a:latin typeface="Times New Roman" pitchFamily="18" charset="0"/>
                <a:cs typeface="Times New Roman" pitchFamily="18" charset="0"/>
              </a:rPr>
              <a:t>Types</a:t>
            </a:r>
          </a:p>
          <a:p>
            <a:pPr lvl="4">
              <a:lnSpc>
                <a:spcPct val="150000"/>
              </a:lnSpc>
            </a:pPr>
            <a:r>
              <a:rPr lang="en-US" sz="2400" b="1" dirty="0" smtClean="0">
                <a:latin typeface="Times New Roman" pitchFamily="18" charset="0"/>
                <a:cs typeface="Times New Roman" pitchFamily="18" charset="0"/>
              </a:rPr>
              <a:t>Bound rays </a:t>
            </a:r>
            <a:r>
              <a:rPr lang="en-US" sz="2400" dirty="0" smtClean="0">
                <a:latin typeface="Times New Roman" pitchFamily="18" charset="0"/>
                <a:cs typeface="Times New Roman" pitchFamily="18" charset="0"/>
              </a:rPr>
              <a:t>– propagates along the fiber axis according to the law of geometric optics.</a:t>
            </a:r>
          </a:p>
          <a:p>
            <a:pPr lvl="4">
              <a:lnSpc>
                <a:spcPct val="150000"/>
              </a:lnSpc>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Unbound  rays </a:t>
            </a:r>
            <a:r>
              <a:rPr lang="en-US" sz="2400" dirty="0" smtClean="0">
                <a:latin typeface="Times New Roman" pitchFamily="18" charset="0"/>
                <a:cs typeface="Times New Roman" pitchFamily="18" charset="0"/>
              </a:rPr>
              <a:t>– that are refracted out of the fiber.</a:t>
            </a:r>
          </a:p>
          <a:p>
            <a:pPr marL="914400" lvl="4" indent="-231775">
              <a:lnSpc>
                <a:spcPct val="150000"/>
              </a:lnSpc>
              <a:buFont typeface="Wingdings" pitchFamily="2" charset="2"/>
              <a:buChar char="q"/>
            </a:pPr>
            <a:r>
              <a:rPr lang="en-US" sz="2400" b="1" dirty="0" smtClean="0">
                <a:solidFill>
                  <a:srgbClr val="FF0000"/>
                </a:solidFill>
                <a:latin typeface="Times New Roman" pitchFamily="18" charset="0"/>
                <a:cs typeface="Times New Roman" pitchFamily="18" charset="0"/>
              </a:rPr>
              <a:t>Skew rays</a:t>
            </a:r>
          </a:p>
          <a:p>
            <a:pPr lvl="4">
              <a:buNone/>
            </a:pPr>
            <a:endParaRPr lang="en-US" dirty="0" smtClean="0"/>
          </a:p>
        </p:txBody>
      </p:sp>
    </p:spTree>
  </p:cSld>
  <p:clrMapOvr>
    <a:masterClrMapping/>
  </p:clrMapOvr>
  <p:transition spd="med">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457200" y="1219200"/>
            <a:ext cx="8458200" cy="2057399"/>
          </a:xfrm>
        </p:spPr>
        <p:txBody>
          <a:bodyPr>
            <a:normAutofit fontScale="85000" lnSpcReduction="20000"/>
          </a:bodyPr>
          <a:lstStyle/>
          <a:p>
            <a:pPr algn="ctr">
              <a:buNone/>
            </a:pPr>
            <a:r>
              <a:rPr lang="en-US" sz="3400" b="1" dirty="0" smtClean="0">
                <a:solidFill>
                  <a:srgbClr val="C00000"/>
                </a:solidFill>
                <a:latin typeface="Times New Roman" pitchFamily="18" charset="0"/>
                <a:cs typeface="Times New Roman" pitchFamily="18" charset="0"/>
              </a:rPr>
              <a:t>Skew Rays</a:t>
            </a:r>
          </a:p>
          <a:p>
            <a:pPr lvl="1">
              <a:lnSpc>
                <a:spcPct val="150000"/>
              </a:lnSpc>
              <a:buFont typeface="Wingdings" pitchFamily="2" charset="2"/>
              <a:buChar char="ü"/>
            </a:pPr>
            <a:r>
              <a:rPr lang="en-US" sz="2800" dirty="0" smtClean="0">
                <a:latin typeface="Times New Roman" pitchFamily="18" charset="0"/>
                <a:cs typeface="Times New Roman" pitchFamily="18" charset="0"/>
              </a:rPr>
              <a:t>Skew rays are the rays following the helical path around the fiber axis when they travel through the fiber and they would not cross the fiber axis at any time.</a:t>
            </a:r>
            <a:endParaRPr lang="en-US" sz="2800" dirty="0" smtClean="0">
              <a:solidFill>
                <a:srgbClr val="C00000"/>
              </a:solidFill>
              <a:latin typeface="Times New Roman" pitchFamily="18" charset="0"/>
              <a:cs typeface="Times New Roman" pitchFamily="18" charset="0"/>
            </a:endParaRPr>
          </a:p>
          <a:p>
            <a:endParaRPr lang="en-US" dirty="0"/>
          </a:p>
        </p:txBody>
      </p:sp>
      <p:pic>
        <p:nvPicPr>
          <p:cNvPr id="28675" name="Picture 3"/>
          <p:cNvPicPr>
            <a:picLocks noGrp="1" noChangeAspect="1" noChangeArrowheads="1"/>
          </p:cNvPicPr>
          <p:nvPr>
            <p:ph sz="half" idx="2"/>
          </p:nvPr>
        </p:nvPicPr>
        <p:blipFill>
          <a:blip r:embed="rId2" cstate="print"/>
          <a:srcRect/>
          <a:stretch>
            <a:fillRect/>
          </a:stretch>
        </p:blipFill>
        <p:spPr bwMode="auto">
          <a:xfrm>
            <a:off x="1219200" y="3276600"/>
            <a:ext cx="7239000" cy="3048000"/>
          </a:xfrm>
          <a:prstGeom prst="rect">
            <a:avLst/>
          </a:prstGeom>
          <a:noFill/>
          <a:ln w="9525">
            <a:noFill/>
            <a:miter lim="800000"/>
            <a:headEnd/>
            <a:tailEnd/>
          </a:ln>
          <a:effec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box(in)">
                                      <p:cBhvr>
                                        <p:cTn id="7" dur="5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838200"/>
            <a:ext cx="8229600" cy="5486400"/>
          </a:xfrm>
        </p:spPr>
        <p:txBody>
          <a:bodyPr/>
          <a:lstStyle/>
          <a:p>
            <a:r>
              <a:rPr lang="en-US" dirty="0" smtClean="0">
                <a:latin typeface="Times New Roman" pitchFamily="18" charset="0"/>
                <a:cs typeface="Times New Roman" pitchFamily="18" charset="0"/>
              </a:rPr>
              <a:t>It is not easy  to visualize them in two dimensions and hence they are observed in fig.</a:t>
            </a:r>
          </a:p>
          <a:p>
            <a:pPr>
              <a:buNone/>
            </a:pPr>
            <a:endParaRPr lang="en-US" dirty="0" smtClean="0">
              <a:latin typeface="Times New Roman" pitchFamily="18" charset="0"/>
              <a:cs typeface="Times New Roman" pitchFamily="18" charset="0"/>
            </a:endParaRPr>
          </a:p>
          <a:p>
            <a:r>
              <a:rPr lang="en-US" sz="2800" b="1" dirty="0" smtClean="0">
                <a:solidFill>
                  <a:srgbClr val="FF0000"/>
                </a:solidFill>
                <a:latin typeface="Times New Roman" pitchFamily="18" charset="0"/>
                <a:cs typeface="Times New Roman" pitchFamily="18" charset="0"/>
              </a:rPr>
              <a:t>The helical path traced through</a:t>
            </a:r>
          </a:p>
          <a:p>
            <a:pPr>
              <a:buNone/>
            </a:pPr>
            <a:r>
              <a:rPr lang="en-US" sz="2800" b="1" dirty="0" smtClean="0">
                <a:solidFill>
                  <a:srgbClr val="FF0000"/>
                </a:solidFill>
                <a:latin typeface="Times New Roman" pitchFamily="18" charset="0"/>
                <a:cs typeface="Times New Roman" pitchFamily="18" charset="0"/>
              </a:rPr>
              <a:t>the fiber gives change in direction </a:t>
            </a:r>
          </a:p>
          <a:p>
            <a:pPr>
              <a:buNone/>
            </a:pPr>
            <a:r>
              <a:rPr lang="en-US" sz="2800" b="1" dirty="0" smtClean="0">
                <a:solidFill>
                  <a:srgbClr val="FF0000"/>
                </a:solidFill>
                <a:latin typeface="Times New Roman" pitchFamily="18" charset="0"/>
                <a:cs typeface="Times New Roman" pitchFamily="18" charset="0"/>
              </a:rPr>
              <a:t>of 2</a:t>
            </a:r>
            <a:r>
              <a:rPr lang="el-GR" sz="2800" b="1" dirty="0" smtClean="0">
                <a:solidFill>
                  <a:srgbClr val="FF0000"/>
                </a:solidFill>
                <a:latin typeface="Times New Roman" pitchFamily="18" charset="0"/>
                <a:cs typeface="Times New Roman" pitchFamily="18" charset="0"/>
              </a:rPr>
              <a:t>γ</a:t>
            </a:r>
            <a:r>
              <a:rPr lang="en-US" sz="2800" b="1" dirty="0" smtClean="0">
                <a:solidFill>
                  <a:srgbClr val="FF0000"/>
                </a:solidFill>
                <a:latin typeface="Times New Roman" pitchFamily="18" charset="0"/>
                <a:cs typeface="Times New Roman" pitchFamily="18" charset="0"/>
              </a:rPr>
              <a:t> at each reflection.</a:t>
            </a:r>
          </a:p>
          <a:p>
            <a:pPr>
              <a:buNone/>
            </a:pPr>
            <a:endParaRPr lang="en-US" sz="2800" b="1" dirty="0" smtClean="0">
              <a:solidFill>
                <a:srgbClr val="FF0000"/>
              </a:solidFill>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Where, </a:t>
            </a:r>
            <a:r>
              <a:rPr lang="el-GR" b="1" dirty="0" smtClean="0">
                <a:latin typeface="Times New Roman" pitchFamily="18" charset="0"/>
                <a:cs typeface="Times New Roman" pitchFamily="18" charset="0"/>
              </a:rPr>
              <a:t>γ</a:t>
            </a:r>
            <a:r>
              <a:rPr lang="en-US" b="1" dirty="0" smtClean="0">
                <a:latin typeface="Times New Roman" pitchFamily="18" charset="0"/>
                <a:cs typeface="Times New Roman" pitchFamily="18" charset="0"/>
              </a:rPr>
              <a:t> – angle b/w the projection of</a:t>
            </a:r>
          </a:p>
          <a:p>
            <a:pPr>
              <a:buNone/>
            </a:pPr>
            <a:r>
              <a:rPr lang="en-US" b="1" dirty="0" smtClean="0">
                <a:latin typeface="Times New Roman" pitchFamily="18" charset="0"/>
                <a:cs typeface="Times New Roman" pitchFamily="18" charset="0"/>
              </a:rPr>
              <a:t>ray and the radius of the fiber core at the point of reflection.  </a:t>
            </a:r>
          </a:p>
          <a:p>
            <a:endParaRPr lang="en-US"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6324600" y="1981200"/>
            <a:ext cx="2362200" cy="2667000"/>
          </a:xfrm>
          <a:prstGeom prst="rect">
            <a:avLst/>
          </a:prstGeom>
          <a:noFill/>
          <a:ln w="9525">
            <a:noFill/>
            <a:miter lim="800000"/>
            <a:headEnd/>
            <a:tailEnd/>
          </a:ln>
          <a:effectLst/>
        </p:spPr>
      </p:pic>
    </p:spTree>
  </p:cSld>
  <p:clrMapOvr>
    <a:masterClrMapping/>
  </p:clrMapOvr>
  <p:transition spd="med">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Autofit/>
          </a:bodyPr>
          <a:lstStyle/>
          <a:p>
            <a:pPr marL="457200" indent="-457200">
              <a:lnSpc>
                <a:spcPct val="150000"/>
              </a:lnSpc>
              <a:buFont typeface="Wingdings" pitchFamily="2" charset="2"/>
              <a:buChar char="Ø"/>
            </a:pPr>
            <a:r>
              <a:rPr lang="en-US" sz="2400" dirty="0" smtClean="0">
                <a:latin typeface="Times New Roman" pitchFamily="18" charset="0"/>
                <a:cs typeface="Times New Roman" pitchFamily="18" charset="0"/>
              </a:rPr>
              <a:t>Skew rays </a:t>
            </a:r>
            <a:r>
              <a:rPr lang="en-US" sz="2400" b="1" dirty="0" smtClean="0">
                <a:solidFill>
                  <a:srgbClr val="FF0000"/>
                </a:solidFill>
                <a:latin typeface="Times New Roman" pitchFamily="18" charset="0"/>
                <a:cs typeface="Times New Roman" pitchFamily="18" charset="0"/>
              </a:rPr>
              <a:t>depend on the number of reflections </a:t>
            </a:r>
            <a:r>
              <a:rPr lang="en-US" sz="2400" dirty="0" smtClean="0">
                <a:latin typeface="Times New Roman" pitchFamily="18" charset="0"/>
                <a:cs typeface="Times New Roman" pitchFamily="18" charset="0"/>
              </a:rPr>
              <a:t>they undergo rather than input conditions of the fiber.</a:t>
            </a:r>
          </a:p>
          <a:p>
            <a:pPr marL="457200" indent="-457200">
              <a:lnSpc>
                <a:spcPct val="150000"/>
              </a:lnSpc>
              <a:buFont typeface="Wingdings" pitchFamily="2" charset="2"/>
              <a:buChar char="Ø"/>
            </a:pPr>
            <a:r>
              <a:rPr lang="en-US" sz="2400" dirty="0" smtClean="0">
                <a:latin typeface="Times New Roman" pitchFamily="18" charset="0"/>
                <a:cs typeface="Times New Roman" pitchFamily="18" charset="0"/>
              </a:rPr>
              <a:t>When the </a:t>
            </a:r>
            <a:r>
              <a:rPr lang="en-US" sz="2400" b="1" dirty="0" smtClean="0">
                <a:latin typeface="Times New Roman" pitchFamily="18" charset="0"/>
                <a:cs typeface="Times New Roman" pitchFamily="18" charset="0"/>
              </a:rPr>
              <a:t>light input is non-uniform</a:t>
            </a:r>
            <a:r>
              <a:rPr lang="en-US" sz="2400" dirty="0" smtClean="0">
                <a:latin typeface="Times New Roman" pitchFamily="18" charset="0"/>
                <a:cs typeface="Times New Roman" pitchFamily="18" charset="0"/>
              </a:rPr>
              <a:t>, skew rays tend to have a </a:t>
            </a:r>
            <a:r>
              <a:rPr lang="en-US" sz="2400" b="1" dirty="0" smtClean="0">
                <a:latin typeface="Times New Roman" pitchFamily="18" charset="0"/>
                <a:cs typeface="Times New Roman" pitchFamily="18" charset="0"/>
              </a:rPr>
              <a:t>smoothing effect </a:t>
            </a:r>
            <a:r>
              <a:rPr lang="en-US" sz="2400" dirty="0" smtClean="0">
                <a:latin typeface="Times New Roman" pitchFamily="18" charset="0"/>
                <a:cs typeface="Times New Roman" pitchFamily="18" charset="0"/>
              </a:rPr>
              <a:t>on the distribution of light as it is transmitted giving a </a:t>
            </a:r>
            <a:r>
              <a:rPr lang="en-US" sz="2400" b="1" dirty="0" smtClean="0">
                <a:latin typeface="Times New Roman" pitchFamily="18" charset="0"/>
                <a:cs typeface="Times New Roman" pitchFamily="18" charset="0"/>
              </a:rPr>
              <a:t>more uniform output</a:t>
            </a:r>
            <a:r>
              <a:rPr lang="en-US" sz="2400" dirty="0" smtClean="0">
                <a:latin typeface="Times New Roman" pitchFamily="18" charset="0"/>
                <a:cs typeface="Times New Roman" pitchFamily="18" charset="0"/>
              </a:rPr>
              <a:t>.</a:t>
            </a:r>
          </a:p>
          <a:p>
            <a:pPr marL="457200" indent="-457200">
              <a:lnSpc>
                <a:spcPct val="150000"/>
              </a:lnSpc>
              <a:buFont typeface="Wingdings" pitchFamily="2" charset="2"/>
              <a:buChar char="Ø"/>
            </a:pPr>
            <a:r>
              <a:rPr lang="en-US" sz="2400" dirty="0" smtClean="0">
                <a:latin typeface="Times New Roman" pitchFamily="18" charset="0"/>
                <a:cs typeface="Times New Roman" pitchFamily="18" charset="0"/>
              </a:rPr>
              <a:t>The amount of </a:t>
            </a:r>
            <a:r>
              <a:rPr lang="en-US" sz="2400" b="1" dirty="0" smtClean="0">
                <a:latin typeface="Times New Roman" pitchFamily="18" charset="0"/>
                <a:cs typeface="Times New Roman" pitchFamily="18" charset="0"/>
              </a:rPr>
              <a:t>smoothing depends on the number of reflections </a:t>
            </a:r>
            <a:r>
              <a:rPr lang="en-US" sz="2400" dirty="0" smtClean="0">
                <a:latin typeface="Times New Roman" pitchFamily="18" charset="0"/>
                <a:cs typeface="Times New Roman" pitchFamily="18" charset="0"/>
              </a:rPr>
              <a:t>encountered by the skew rays.</a:t>
            </a:r>
          </a:p>
          <a:p>
            <a:pPr marL="457200" indent="-457200">
              <a:lnSpc>
                <a:spcPct val="150000"/>
              </a:lnSpc>
              <a:buFont typeface="Wingdings" pitchFamily="2" charset="2"/>
              <a:buChar char="Ø"/>
            </a:pPr>
            <a:r>
              <a:rPr lang="en-US" sz="2400" b="1" dirty="0" smtClean="0">
                <a:solidFill>
                  <a:srgbClr val="3333CC"/>
                </a:solidFill>
                <a:latin typeface="Times New Roman" pitchFamily="18" charset="0"/>
                <a:cs typeface="Times New Roman" pitchFamily="18" charset="0"/>
              </a:rPr>
              <a:t>In order to calculate acceptance angle for a skew ray, it is necessary to define the direction of ray in 2 perpendicular planes.</a:t>
            </a:r>
            <a:endParaRPr lang="en-US" sz="2400" b="1" dirty="0">
              <a:solidFill>
                <a:srgbClr val="3333CC"/>
              </a:solidFill>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Grp="1" noChangeAspect="1" noChangeArrowheads="1"/>
          </p:cNvPicPr>
          <p:nvPr>
            <p:ph idx="1"/>
          </p:nvPr>
        </p:nvPicPr>
        <p:blipFill>
          <a:blip r:embed="rId2" cstate="print"/>
          <a:srcRect/>
          <a:stretch>
            <a:fillRect/>
          </a:stretch>
        </p:blipFill>
        <p:spPr bwMode="auto">
          <a:xfrm>
            <a:off x="457200" y="381000"/>
            <a:ext cx="8220075" cy="5029200"/>
          </a:xfrm>
          <a:prstGeom prst="rect">
            <a:avLst/>
          </a:prstGeom>
          <a:noFill/>
          <a:ln w="9525">
            <a:noFill/>
            <a:miter lim="800000"/>
            <a:headEnd/>
            <a:tailEnd/>
          </a:ln>
          <a:effectLst/>
        </p:spPr>
      </p:pic>
      <p:sp>
        <p:nvSpPr>
          <p:cNvPr id="6" name="TextBox 5"/>
          <p:cNvSpPr txBox="1"/>
          <p:nvPr/>
        </p:nvSpPr>
        <p:spPr>
          <a:xfrm>
            <a:off x="533400" y="5473005"/>
            <a:ext cx="8382000" cy="1384995"/>
          </a:xfrm>
          <a:prstGeom prst="rect">
            <a:avLst/>
          </a:prstGeom>
          <a:noFill/>
        </p:spPr>
        <p:txBody>
          <a:bodyPr wrap="square" rtlCol="0">
            <a:spAutoFit/>
          </a:bodyPr>
          <a:lstStyle/>
          <a:p>
            <a:r>
              <a:rPr lang="en-US" sz="2800" dirty="0" smtClean="0">
                <a:latin typeface="Times New Roman" pitchFamily="18" charset="0"/>
                <a:cs typeface="Times New Roman" pitchFamily="18" charset="0"/>
              </a:rPr>
              <a:t>Fig : The ray path within the fiber core for a skew ray incident at an angle </a:t>
            </a:r>
            <a:r>
              <a:rPr lang="el-GR" sz="2800" dirty="0" smtClean="0">
                <a:latin typeface="Times New Roman" pitchFamily="18" charset="0"/>
                <a:cs typeface="Times New Roman" pitchFamily="18" charset="0"/>
              </a:rPr>
              <a:t>θ</a:t>
            </a:r>
            <a:r>
              <a:rPr lang="en-US" sz="2800" dirty="0" smtClean="0">
                <a:latin typeface="Times New Roman" pitchFamily="18" charset="0"/>
                <a:cs typeface="Times New Roman" pitchFamily="18" charset="0"/>
              </a:rPr>
              <a:t>s to the normal at the air-core interface  </a:t>
            </a:r>
            <a:endParaRPr lang="en-US" sz="2800"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r>
              <a:rPr lang="el-GR" b="1" dirty="0" smtClean="0">
                <a:solidFill>
                  <a:srgbClr val="FF0000"/>
                </a:solidFill>
                <a:latin typeface="Times New Roman" pitchFamily="18" charset="0"/>
                <a:cs typeface="Times New Roman" pitchFamily="18" charset="0"/>
              </a:rPr>
              <a:t>θ</a:t>
            </a:r>
            <a:r>
              <a:rPr lang="en-US" b="1" dirty="0" smtClean="0">
                <a:solidFill>
                  <a:srgbClr val="FF0000"/>
                </a:solidFill>
                <a:latin typeface="Times New Roman" pitchFamily="18" charset="0"/>
                <a:cs typeface="Times New Roman" pitchFamily="18" charset="0"/>
              </a:rPr>
              <a:t>a for skew rays </a:t>
            </a:r>
          </a:p>
          <a:p>
            <a:pPr>
              <a:buNone/>
            </a:pP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sin </a:t>
            </a:r>
            <a:r>
              <a:rPr lang="el-GR" b="1" dirty="0" smtClean="0">
                <a:latin typeface="Times New Roman" pitchFamily="18" charset="0"/>
                <a:cs typeface="Times New Roman" pitchFamily="18" charset="0"/>
              </a:rPr>
              <a:t>θ</a:t>
            </a:r>
            <a:r>
              <a:rPr lang="en-US" b="1" dirty="0" smtClean="0">
                <a:latin typeface="Times New Roman" pitchFamily="18" charset="0"/>
                <a:cs typeface="Times New Roman" pitchFamily="18" charset="0"/>
              </a:rPr>
              <a:t>as </a:t>
            </a:r>
            <a:r>
              <a:rPr lang="en-US" sz="2400" b="1" dirty="0" smtClean="0">
                <a:latin typeface="Times New Roman" pitchFamily="18" charset="0"/>
                <a:cs typeface="Times New Roman" pitchFamily="18" charset="0"/>
              </a:rPr>
              <a:t>= (n</a:t>
            </a:r>
            <a:r>
              <a:rPr lang="en-US" sz="2400" b="1" baseline="-25000" dirty="0" smtClean="0">
                <a:latin typeface="Times New Roman" pitchFamily="18" charset="0"/>
                <a:cs typeface="Times New Roman" pitchFamily="18" charset="0"/>
              </a:rPr>
              <a:t>1</a:t>
            </a:r>
            <a:r>
              <a:rPr lang="en-US" sz="2400" b="1" baseline="30000"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 n</a:t>
            </a:r>
            <a:r>
              <a:rPr lang="en-US" sz="2400" b="1" baseline="-25000" dirty="0" smtClean="0">
                <a:latin typeface="Times New Roman" pitchFamily="18" charset="0"/>
                <a:cs typeface="Times New Roman" pitchFamily="18" charset="0"/>
              </a:rPr>
              <a:t>2</a:t>
            </a:r>
            <a:r>
              <a:rPr lang="en-US" sz="2400" b="1" baseline="30000"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a:t>
            </a:r>
            <a:r>
              <a:rPr lang="en-US" sz="2400" b="1" baseline="30000" dirty="0" smtClean="0">
                <a:latin typeface="Times New Roman" pitchFamily="18" charset="0"/>
                <a:cs typeface="Times New Roman" pitchFamily="18" charset="0"/>
              </a:rPr>
              <a:t>1/2</a:t>
            </a:r>
            <a:r>
              <a:rPr lang="en-US" sz="2400" b="1" baseline="-250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 / cos </a:t>
            </a:r>
            <a:r>
              <a:rPr lang="el-GR" sz="2400" b="1" dirty="0" smtClean="0">
                <a:latin typeface="Times New Roman" pitchFamily="18" charset="0"/>
                <a:cs typeface="Times New Roman" pitchFamily="18" charset="0"/>
              </a:rPr>
              <a:t>γ</a:t>
            </a:r>
            <a:r>
              <a:rPr lang="en-US" sz="2400" b="1" dirty="0" smtClean="0">
                <a:latin typeface="Times New Roman" pitchFamily="18" charset="0"/>
                <a:cs typeface="Times New Roman" pitchFamily="18" charset="0"/>
              </a:rPr>
              <a:t> </a:t>
            </a:r>
          </a:p>
          <a:p>
            <a:pPr>
              <a:buNone/>
            </a:pPr>
            <a:r>
              <a:rPr lang="en-US" sz="2400" b="1" dirty="0" smtClean="0">
                <a:latin typeface="Times New Roman" pitchFamily="18" charset="0"/>
                <a:cs typeface="Times New Roman" pitchFamily="18" charset="0"/>
              </a:rPr>
              <a:t>	</a:t>
            </a:r>
          </a:p>
          <a:p>
            <a:pPr>
              <a:buNone/>
            </a:pPr>
            <a:r>
              <a:rPr lang="en-US" sz="2400" b="1" dirty="0" smtClean="0">
                <a:latin typeface="Times New Roman" pitchFamily="18" charset="0"/>
                <a:cs typeface="Times New Roman" pitchFamily="18" charset="0"/>
              </a:rPr>
              <a:t>		 sin </a:t>
            </a:r>
            <a:r>
              <a:rPr lang="el-GR" sz="2400" b="1" dirty="0" smtClean="0">
                <a:latin typeface="Times New Roman" pitchFamily="18" charset="0"/>
                <a:cs typeface="Times New Roman" pitchFamily="18" charset="0"/>
              </a:rPr>
              <a:t>θ</a:t>
            </a:r>
            <a:r>
              <a:rPr lang="en-US" sz="2400" b="1" dirty="0" smtClean="0">
                <a:latin typeface="Times New Roman" pitchFamily="18" charset="0"/>
                <a:cs typeface="Times New Roman" pitchFamily="18" charset="0"/>
              </a:rPr>
              <a:t>as   = NA / </a:t>
            </a:r>
            <a:r>
              <a:rPr lang="en-US" sz="2800" b="1" dirty="0" smtClean="0">
                <a:latin typeface="Times New Roman" pitchFamily="18" charset="0"/>
                <a:cs typeface="Times New Roman" pitchFamily="18" charset="0"/>
              </a:rPr>
              <a:t>cos </a:t>
            </a:r>
            <a:r>
              <a:rPr lang="el-GR" sz="2800" b="1" dirty="0" smtClean="0">
                <a:latin typeface="Times New Roman" pitchFamily="18" charset="0"/>
                <a:cs typeface="Times New Roman" pitchFamily="18" charset="0"/>
              </a:rPr>
              <a:t>γ</a:t>
            </a:r>
            <a:r>
              <a:rPr lang="en-US" sz="2800" b="1" dirty="0" smtClean="0">
                <a:latin typeface="Times New Roman" pitchFamily="18" charset="0"/>
                <a:cs typeface="Times New Roman" pitchFamily="18" charset="0"/>
              </a:rPr>
              <a:t> </a:t>
            </a:r>
            <a:endParaRPr lang="en-US" dirty="0" smtClean="0"/>
          </a:p>
          <a:p>
            <a:pPr>
              <a:buNone/>
            </a:pPr>
            <a:endParaRPr lang="en-US" b="1" dirty="0" smtClean="0">
              <a:solidFill>
                <a:srgbClr val="FF0000"/>
              </a:solidFill>
              <a:latin typeface="Times New Roman" pitchFamily="18" charset="0"/>
              <a:cs typeface="Times New Roman" pitchFamily="18" charset="0"/>
            </a:endParaRPr>
          </a:p>
          <a:p>
            <a:r>
              <a:rPr lang="el-GR" b="1" dirty="0" smtClean="0">
                <a:solidFill>
                  <a:srgbClr val="FF0000"/>
                </a:solidFill>
                <a:latin typeface="Times New Roman" pitchFamily="18" charset="0"/>
                <a:cs typeface="Times New Roman" pitchFamily="18" charset="0"/>
              </a:rPr>
              <a:t>θ</a:t>
            </a:r>
            <a:r>
              <a:rPr lang="en-US" b="1" dirty="0" smtClean="0">
                <a:solidFill>
                  <a:srgbClr val="FF0000"/>
                </a:solidFill>
                <a:latin typeface="Times New Roman" pitchFamily="18" charset="0"/>
                <a:cs typeface="Times New Roman" pitchFamily="18" charset="0"/>
              </a:rPr>
              <a:t>a for meridional rays </a:t>
            </a:r>
          </a:p>
          <a:p>
            <a:pPr>
              <a:buNone/>
            </a:pP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sin </a:t>
            </a:r>
            <a:r>
              <a:rPr lang="el-GR" b="1" dirty="0" smtClean="0">
                <a:latin typeface="Times New Roman" pitchFamily="18" charset="0"/>
                <a:cs typeface="Times New Roman" pitchFamily="18" charset="0"/>
              </a:rPr>
              <a:t>θ</a:t>
            </a:r>
            <a:r>
              <a:rPr lang="en-US" b="1" dirty="0" smtClean="0">
                <a:latin typeface="Times New Roman" pitchFamily="18" charset="0"/>
                <a:cs typeface="Times New Roman" pitchFamily="18" charset="0"/>
              </a:rPr>
              <a:t>a </a:t>
            </a:r>
            <a:r>
              <a:rPr lang="en-US" sz="2800" b="1" dirty="0" smtClean="0">
                <a:latin typeface="Times New Roman" pitchFamily="18" charset="0"/>
                <a:cs typeface="Times New Roman" pitchFamily="18" charset="0"/>
              </a:rPr>
              <a:t>= (n</a:t>
            </a:r>
            <a:r>
              <a:rPr lang="en-US" sz="2800" b="1" baseline="-25000" dirty="0" smtClean="0">
                <a:latin typeface="Times New Roman" pitchFamily="18" charset="0"/>
                <a:cs typeface="Times New Roman" pitchFamily="18" charset="0"/>
              </a:rPr>
              <a:t>1</a:t>
            </a:r>
            <a:r>
              <a:rPr lang="en-US" sz="2800" b="1" baseline="30000" dirty="0" smtClean="0">
                <a:latin typeface="Times New Roman" pitchFamily="18" charset="0"/>
                <a:cs typeface="Times New Roman" pitchFamily="18" charset="0"/>
              </a:rPr>
              <a:t>2</a:t>
            </a:r>
            <a:r>
              <a:rPr lang="en-US" sz="2800" b="1" dirty="0" smtClean="0">
                <a:latin typeface="Times New Roman" pitchFamily="18" charset="0"/>
                <a:cs typeface="Times New Roman" pitchFamily="18" charset="0"/>
              </a:rPr>
              <a:t> – n</a:t>
            </a:r>
            <a:r>
              <a:rPr lang="en-US" sz="2800" b="1" baseline="-25000" dirty="0" smtClean="0">
                <a:latin typeface="Times New Roman" pitchFamily="18" charset="0"/>
                <a:cs typeface="Times New Roman" pitchFamily="18" charset="0"/>
              </a:rPr>
              <a:t>2</a:t>
            </a:r>
            <a:r>
              <a:rPr lang="en-US" sz="2800" b="1" baseline="30000" dirty="0" smtClean="0">
                <a:latin typeface="Times New Roman" pitchFamily="18" charset="0"/>
                <a:cs typeface="Times New Roman" pitchFamily="18" charset="0"/>
              </a:rPr>
              <a:t>2</a:t>
            </a:r>
            <a:r>
              <a:rPr lang="en-US" sz="2800" b="1" dirty="0" smtClean="0">
                <a:latin typeface="Times New Roman" pitchFamily="18" charset="0"/>
                <a:cs typeface="Times New Roman" pitchFamily="18" charset="0"/>
              </a:rPr>
              <a:t>)</a:t>
            </a:r>
            <a:r>
              <a:rPr lang="en-US" sz="2800" b="1" baseline="30000" dirty="0" smtClean="0">
                <a:latin typeface="Times New Roman" pitchFamily="18" charset="0"/>
                <a:cs typeface="Times New Roman" pitchFamily="18" charset="0"/>
              </a:rPr>
              <a:t>1/2</a:t>
            </a:r>
            <a:r>
              <a:rPr lang="en-US" sz="2800" b="1" baseline="-25000" dirty="0" smtClean="0">
                <a:latin typeface="Times New Roman" pitchFamily="18" charset="0"/>
                <a:cs typeface="Times New Roman" pitchFamily="18" charset="0"/>
              </a:rPr>
              <a:t> </a:t>
            </a:r>
            <a:endParaRPr lang="en-US" dirty="0"/>
          </a:p>
        </p:txBody>
      </p:sp>
    </p:spTree>
  </p:cSld>
  <p:clrMapOvr>
    <a:masterClrMapping/>
  </p:clrMapOvr>
  <p:transition spd="med">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a:bodyPr>
          <a:lstStyle/>
          <a:p>
            <a:pPr algn="ctr"/>
            <a:r>
              <a:rPr lang="en-US" sz="4000" b="1" dirty="0" smtClean="0">
                <a:latin typeface="Times New Roman" pitchFamily="18" charset="0"/>
                <a:cs typeface="Times New Roman" pitchFamily="18" charset="0"/>
              </a:rPr>
              <a:t>Electro Magnetic Mode Theory</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3200" b="1" dirty="0" smtClean="0">
                <a:latin typeface="Times New Roman" pitchFamily="18" charset="0"/>
                <a:cs typeface="Times New Roman" pitchFamily="18" charset="0"/>
              </a:rPr>
              <a:t>Electro Magnetic Wave Theory</a:t>
            </a:r>
          </a:p>
          <a:p>
            <a:endParaRPr lang="en-US" sz="3200" b="1" dirty="0" smtClean="0">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Modes in Planar Waveguide</a:t>
            </a:r>
          </a:p>
          <a:p>
            <a:endParaRPr lang="en-US" sz="3200" b="1" dirty="0" smtClean="0">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Phase and Group Velocity</a:t>
            </a:r>
          </a:p>
          <a:p>
            <a:endParaRPr lang="en-US" dirty="0">
              <a:latin typeface="Times New Roman" pitchFamily="18" charset="0"/>
              <a:cs typeface="Times New Roman" pitchFamily="18" charset="0"/>
            </a:endParaRPr>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a:bodyPr>
          <a:lstStyle/>
          <a:p>
            <a:pPr algn="ctr"/>
            <a:r>
              <a:rPr lang="en-US" sz="3600" b="1" dirty="0" smtClean="0">
                <a:latin typeface="Times New Roman" pitchFamily="18" charset="0"/>
                <a:cs typeface="Times New Roman" pitchFamily="18" charset="0"/>
              </a:rPr>
              <a:t>INTRODUCTION</a:t>
            </a:r>
            <a:endParaRPr lang="en-US" sz="3600" b="1" dirty="0"/>
          </a:p>
        </p:txBody>
      </p:sp>
      <p:sp>
        <p:nvSpPr>
          <p:cNvPr id="3" name="Content Placeholder 2"/>
          <p:cNvSpPr>
            <a:spLocks noGrp="1"/>
          </p:cNvSpPr>
          <p:nvPr>
            <p:ph idx="1"/>
          </p:nvPr>
        </p:nvSpPr>
        <p:spPr>
          <a:xfrm>
            <a:off x="609600" y="1524000"/>
            <a:ext cx="8229600" cy="5516563"/>
          </a:xfrm>
        </p:spPr>
        <p:txBody>
          <a:bodyPr>
            <a:normAutofit/>
          </a:bodyPr>
          <a:lstStyle/>
          <a:p>
            <a:pPr>
              <a:lnSpc>
                <a:spcPct val="120000"/>
              </a:lnSpc>
            </a:pPr>
            <a:r>
              <a:rPr lang="en-US" sz="2200" dirty="0" smtClean="0">
                <a:latin typeface="Times New Roman" pitchFamily="18" charset="0"/>
                <a:cs typeface="Times New Roman" pitchFamily="18" charset="0"/>
              </a:rPr>
              <a:t>Communication – transfer of information from one point to another.</a:t>
            </a:r>
          </a:p>
          <a:p>
            <a:pPr>
              <a:lnSpc>
                <a:spcPct val="120000"/>
              </a:lnSpc>
            </a:pPr>
            <a:r>
              <a:rPr lang="en-US" sz="2200" dirty="0" smtClean="0">
                <a:latin typeface="Times New Roman" pitchFamily="18" charset="0"/>
                <a:cs typeface="Times New Roman" pitchFamily="18" charset="0"/>
              </a:rPr>
              <a:t>Communication system- transfer of information is achieved by modulating the information onto an electromagnetic wave which acts as a carrier for the information signal.</a:t>
            </a:r>
          </a:p>
          <a:p>
            <a:pPr>
              <a:lnSpc>
                <a:spcPct val="120000"/>
              </a:lnSpc>
            </a:pPr>
            <a:r>
              <a:rPr lang="en-US" sz="2200" dirty="0" smtClean="0">
                <a:latin typeface="Times New Roman" pitchFamily="18" charset="0"/>
                <a:cs typeface="Times New Roman" pitchFamily="18" charset="0"/>
              </a:rPr>
              <a:t>Electromagnetic wave carrier is selected from</a:t>
            </a:r>
          </a:p>
          <a:p>
            <a:pPr lvl="4">
              <a:lnSpc>
                <a:spcPct val="120000"/>
              </a:lnSpc>
            </a:pPr>
            <a:r>
              <a:rPr lang="en-US" sz="2200" dirty="0" smtClean="0">
                <a:latin typeface="Times New Roman" pitchFamily="18" charset="0"/>
                <a:cs typeface="Times New Roman" pitchFamily="18" charset="0"/>
              </a:rPr>
              <a:t>Radio frequencies</a:t>
            </a:r>
          </a:p>
          <a:p>
            <a:pPr lvl="4">
              <a:lnSpc>
                <a:spcPct val="120000"/>
              </a:lnSpc>
            </a:pPr>
            <a:r>
              <a:rPr lang="en-US" sz="2200" dirty="0" smtClean="0">
                <a:latin typeface="Times New Roman" pitchFamily="18" charset="0"/>
                <a:cs typeface="Times New Roman" pitchFamily="18" charset="0"/>
              </a:rPr>
              <a:t>Microwave &amp; millimeter wave frequencies</a:t>
            </a:r>
          </a:p>
          <a:p>
            <a:pPr lvl="4">
              <a:lnSpc>
                <a:spcPct val="120000"/>
              </a:lnSpc>
            </a:pPr>
            <a:r>
              <a:rPr lang="en-US" sz="2200" dirty="0" smtClean="0">
                <a:latin typeface="Times New Roman" pitchFamily="18" charset="0"/>
                <a:cs typeface="Times New Roman" pitchFamily="18" charset="0"/>
              </a:rPr>
              <a:t>Optical range of frequencies</a:t>
            </a:r>
          </a:p>
          <a:p>
            <a:pPr>
              <a:lnSpc>
                <a:spcPct val="120000"/>
              </a:lnSpc>
            </a:pPr>
            <a:r>
              <a:rPr lang="en-US" sz="2200" dirty="0" smtClean="0">
                <a:latin typeface="Times New Roman" pitchFamily="18" charset="0"/>
                <a:cs typeface="Times New Roman" pitchFamily="18" charset="0"/>
              </a:rPr>
              <a:t>Limitation- information carrying capability.</a:t>
            </a:r>
          </a:p>
          <a:p>
            <a:pPr>
              <a:lnSpc>
                <a:spcPct val="120000"/>
              </a:lnSpc>
            </a:pP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I</a:t>
            </a:r>
            <a:r>
              <a:rPr lang="en-US" sz="2200" dirty="0" smtClean="0">
                <a:latin typeface="Times New Roman" pitchFamily="18" charset="0"/>
                <a:cs typeface="Times New Roman" pitchFamily="18" charset="0"/>
              </a:rPr>
              <a:t>nformation carrying capability is proportional to the bandwidth of the channel.</a:t>
            </a:r>
          </a:p>
          <a:p>
            <a:endParaRPr lang="en-US" dirty="0"/>
          </a:p>
        </p:txBody>
      </p:sp>
    </p:spTree>
  </p:cSld>
  <p:clrMapOvr>
    <a:masterClrMapping/>
  </p:clrMapOvr>
  <p:transition spd="med">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pPr algn="ctr"/>
            <a:r>
              <a:rPr lang="en-US" sz="4000" b="1" dirty="0" smtClean="0">
                <a:latin typeface="Times New Roman" pitchFamily="18" charset="0"/>
                <a:cs typeface="Times New Roman" pitchFamily="18" charset="0"/>
              </a:rPr>
              <a:t>Cylindrical Fibers</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686800" cy="4876800"/>
          </a:xfrm>
        </p:spPr>
        <p:txBody>
          <a:bodyPr>
            <a:normAutofit lnSpcReduction="10000"/>
          </a:bodyPr>
          <a:lstStyle/>
          <a:p>
            <a:pPr>
              <a:lnSpc>
                <a:spcPct val="150000"/>
              </a:lnSpc>
            </a:pPr>
            <a:r>
              <a:rPr lang="en-US" sz="2400" dirty="0" smtClean="0">
                <a:latin typeface="Times New Roman" pitchFamily="18" charset="0"/>
                <a:cs typeface="Times New Roman" pitchFamily="18" charset="0"/>
              </a:rPr>
              <a:t>Cylindrical fibers discuss the wave guiding mechanism within  cylindrical fibers prior to consideration of both step and graded index fiber.</a:t>
            </a:r>
          </a:p>
          <a:p>
            <a:pPr lvl="5">
              <a:buNone/>
            </a:pPr>
            <a:r>
              <a:rPr lang="en-US" sz="2800" dirty="0" smtClean="0">
                <a:latin typeface="Times New Roman" pitchFamily="18" charset="0"/>
                <a:cs typeface="Times New Roman" pitchFamily="18" charset="0"/>
              </a:rPr>
              <a:t>	</a:t>
            </a:r>
          </a:p>
          <a:p>
            <a:pPr lvl="5">
              <a:lnSpc>
                <a:spcPct val="150000"/>
              </a:lnSpc>
              <a:buFont typeface="Wingdings" pitchFamily="2" charset="2"/>
              <a:buChar char="ü"/>
            </a:pPr>
            <a:r>
              <a:rPr lang="en-US" sz="2800" b="1" dirty="0" smtClean="0">
                <a:latin typeface="Times New Roman" pitchFamily="18" charset="0"/>
                <a:cs typeface="Times New Roman" pitchFamily="18" charset="0"/>
              </a:rPr>
              <a:t>Modes</a:t>
            </a:r>
          </a:p>
          <a:p>
            <a:pPr lvl="5">
              <a:lnSpc>
                <a:spcPct val="150000"/>
              </a:lnSpc>
              <a:buFont typeface="Wingdings" pitchFamily="2" charset="2"/>
              <a:buChar char="ü"/>
            </a:pPr>
            <a:r>
              <a:rPr lang="en-US" sz="2800" b="1" dirty="0" smtClean="0">
                <a:latin typeface="Times New Roman" pitchFamily="18" charset="0"/>
                <a:cs typeface="Times New Roman" pitchFamily="18" charset="0"/>
              </a:rPr>
              <a:t>Mode Coupling</a:t>
            </a:r>
          </a:p>
          <a:p>
            <a:pPr lvl="5">
              <a:lnSpc>
                <a:spcPct val="150000"/>
              </a:lnSpc>
              <a:buFont typeface="Wingdings" pitchFamily="2" charset="2"/>
              <a:buChar char="ü"/>
            </a:pPr>
            <a:r>
              <a:rPr lang="en-US" sz="2800" b="1" dirty="0" smtClean="0">
                <a:latin typeface="Times New Roman" pitchFamily="18" charset="0"/>
                <a:cs typeface="Times New Roman" pitchFamily="18" charset="0"/>
              </a:rPr>
              <a:t>Step Index Fiber</a:t>
            </a:r>
          </a:p>
          <a:p>
            <a:pPr lvl="5">
              <a:lnSpc>
                <a:spcPct val="150000"/>
              </a:lnSpc>
              <a:buFont typeface="Wingdings" pitchFamily="2" charset="2"/>
              <a:buChar char="ü"/>
            </a:pPr>
            <a:r>
              <a:rPr lang="en-US" sz="2800" b="1" dirty="0" smtClean="0">
                <a:latin typeface="Times New Roman" pitchFamily="18" charset="0"/>
                <a:cs typeface="Times New Roman" pitchFamily="18" charset="0"/>
              </a:rPr>
              <a:t>Graded Index Fiber</a:t>
            </a:r>
            <a:endParaRPr lang="en-US" sz="2800" b="1" dirty="0">
              <a:latin typeface="Times New Roman" pitchFamily="18" charset="0"/>
              <a:cs typeface="Times New Roman" pitchFamily="18" charset="0"/>
            </a:endParaRPr>
          </a:p>
        </p:txBody>
      </p:sp>
    </p:spTree>
  </p:cSld>
  <p:clrMapOvr>
    <a:masterClrMapping/>
  </p:clrMapOvr>
  <p:transition spd="med">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pPr algn="ctr"/>
            <a:r>
              <a:rPr lang="en-US" sz="4000" b="1" dirty="0" smtClean="0">
                <a:latin typeface="Times New Roman" pitchFamily="18" charset="0"/>
                <a:cs typeface="Times New Roman" pitchFamily="18" charset="0"/>
              </a:rPr>
              <a:t>Modes</a:t>
            </a:r>
            <a:endParaRPr lang="en-US" b="1" dirty="0">
              <a:latin typeface="Times New Roman" pitchFamily="18" charset="0"/>
              <a:cs typeface="Times New Roman" pitchFamily="18" charset="0"/>
            </a:endParaRPr>
          </a:p>
        </p:txBody>
      </p:sp>
      <p:sp>
        <p:nvSpPr>
          <p:cNvPr id="5" name="Content Placeholder 4"/>
          <p:cNvSpPr>
            <a:spLocks noGrp="1"/>
          </p:cNvSpPr>
          <p:nvPr>
            <p:ph idx="1"/>
          </p:nvPr>
        </p:nvSpPr>
        <p:spPr>
          <a:xfrm>
            <a:off x="381000" y="1676400"/>
            <a:ext cx="8229600" cy="4389120"/>
          </a:xfrm>
        </p:spPr>
        <p:txBody>
          <a:bodyPr/>
          <a:lstStyle/>
          <a:p>
            <a:r>
              <a:rPr lang="en-US" dirty="0" smtClean="0"/>
              <a:t>Normalized frequency (V)</a:t>
            </a:r>
          </a:p>
          <a:p>
            <a:endParaRPr lang="en-US" dirty="0" smtClean="0"/>
          </a:p>
          <a:p>
            <a:endParaRPr lang="en-US" dirty="0" smtClean="0"/>
          </a:p>
          <a:p>
            <a:endParaRPr lang="en-US" dirty="0" smtClean="0"/>
          </a:p>
          <a:p>
            <a:endParaRPr lang="en-US" dirty="0" smtClean="0"/>
          </a:p>
          <a:p>
            <a:r>
              <a:rPr lang="en-US" dirty="0" smtClean="0"/>
              <a:t>Normalized propagation constant (b)</a:t>
            </a:r>
          </a:p>
          <a:p>
            <a:endParaRPr lang="en-US" dirty="0"/>
          </a:p>
        </p:txBody>
      </p:sp>
      <p:pic>
        <p:nvPicPr>
          <p:cNvPr id="6" name="Picture 2"/>
          <p:cNvPicPr>
            <a:picLocks noChangeAspect="1" noChangeArrowheads="1"/>
          </p:cNvPicPr>
          <p:nvPr/>
        </p:nvPicPr>
        <p:blipFill>
          <a:blip r:embed="rId2" cstate="print"/>
          <a:srcRect/>
          <a:stretch>
            <a:fillRect/>
          </a:stretch>
        </p:blipFill>
        <p:spPr bwMode="auto">
          <a:xfrm>
            <a:off x="4876800" y="1447800"/>
            <a:ext cx="2667000" cy="251460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2514600" y="4495800"/>
            <a:ext cx="3505200" cy="2209800"/>
          </a:xfrm>
          <a:prstGeom prst="rect">
            <a:avLst/>
          </a:prstGeom>
          <a:noFill/>
          <a:ln w="9525">
            <a:noFill/>
            <a:miter lim="800000"/>
            <a:headEnd/>
            <a:tailEnd/>
          </a:ln>
        </p:spPr>
      </p:pic>
    </p:spTree>
  </p:cSld>
  <p:clrMapOvr>
    <a:masterClrMapping/>
  </p:clrMapOvr>
  <p:transition spd="med">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sz="3600" b="1" dirty="0" smtClean="0">
                <a:latin typeface="Times New Roman" pitchFamily="18" charset="0"/>
                <a:cs typeface="Times New Roman" pitchFamily="18" charset="0"/>
              </a:rPr>
              <a:t>Mode Coupling</a:t>
            </a:r>
            <a:endParaRPr lang="en-US" sz="3600" b="1" dirty="0">
              <a:latin typeface="Times New Roman" pitchFamily="18" charset="0"/>
              <a:cs typeface="Times New Roman" pitchFamily="18" charset="0"/>
            </a:endParaRPr>
          </a:p>
        </p:txBody>
      </p:sp>
      <p:sp>
        <p:nvSpPr>
          <p:cNvPr id="7" name="Content Placeholder 6"/>
          <p:cNvSpPr>
            <a:spLocks noGrp="1"/>
          </p:cNvSpPr>
          <p:nvPr>
            <p:ph idx="1"/>
          </p:nvPr>
        </p:nvSpPr>
        <p:spPr>
          <a:xfrm>
            <a:off x="457200" y="1371600"/>
            <a:ext cx="8229600" cy="4953000"/>
          </a:xfrm>
        </p:spPr>
        <p:txBody>
          <a:bodyPr>
            <a:normAutofit/>
          </a:bodyPr>
          <a:lstStyle/>
          <a:p>
            <a:r>
              <a:rPr lang="en-US" sz="3200" dirty="0" smtClean="0">
                <a:latin typeface="Times New Roman" pitchFamily="18" charset="0"/>
                <a:cs typeface="Times New Roman" pitchFamily="18" charset="0"/>
              </a:rPr>
              <a:t>The coupling of energy from one mode to another arises because of </a:t>
            </a:r>
          </a:p>
          <a:p>
            <a:pPr lvl="3"/>
            <a:r>
              <a:rPr lang="en-US" sz="3200" dirty="0" smtClean="0">
                <a:latin typeface="Times New Roman" pitchFamily="18" charset="0"/>
                <a:cs typeface="Times New Roman" pitchFamily="18" charset="0"/>
              </a:rPr>
              <a:t>Structural imperfections</a:t>
            </a:r>
          </a:p>
          <a:p>
            <a:pPr lvl="3"/>
            <a:r>
              <a:rPr lang="en-US" sz="3200" dirty="0" smtClean="0">
                <a:latin typeface="Times New Roman" pitchFamily="18" charset="0"/>
                <a:cs typeface="Times New Roman" pitchFamily="18" charset="0"/>
              </a:rPr>
              <a:t>Fiber diameter variations</a:t>
            </a:r>
          </a:p>
          <a:p>
            <a:pPr lvl="3"/>
            <a:r>
              <a:rPr lang="en-US" sz="3200" dirty="0" smtClean="0">
                <a:latin typeface="Times New Roman" pitchFamily="18" charset="0"/>
                <a:cs typeface="Times New Roman" pitchFamily="18" charset="0"/>
              </a:rPr>
              <a:t>Refractive index  variations</a:t>
            </a:r>
          </a:p>
          <a:p>
            <a:pPr lvl="3"/>
            <a:r>
              <a:rPr lang="en-US" sz="3200" dirty="0" smtClean="0">
                <a:latin typeface="Times New Roman" pitchFamily="18" charset="0"/>
                <a:cs typeface="Times New Roman" pitchFamily="18" charset="0"/>
              </a:rPr>
              <a:t>Fiber bends</a:t>
            </a:r>
          </a:p>
          <a:p>
            <a:pPr lvl="3"/>
            <a:r>
              <a:rPr lang="en-US" sz="3200" dirty="0" smtClean="0">
                <a:latin typeface="Times New Roman" pitchFamily="18" charset="0"/>
                <a:cs typeface="Times New Roman" pitchFamily="18" charset="0"/>
              </a:rPr>
              <a:t>Irregularities  at the core- cladding interface</a:t>
            </a:r>
            <a:endParaRPr lang="en-US" sz="3200" dirty="0">
              <a:latin typeface="Times New Roman" pitchFamily="18" charset="0"/>
              <a:cs typeface="Times New Roman" pitchFamily="18" charset="0"/>
            </a:endParaRPr>
          </a:p>
        </p:txBody>
      </p:sp>
    </p:spTree>
  </p:cSld>
  <p:clrMapOvr>
    <a:masterClrMapping/>
  </p:clrMapOvr>
  <p:transition spd="med">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981200" y="685800"/>
            <a:ext cx="5219700" cy="2905125"/>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762000" y="3581400"/>
            <a:ext cx="7962900" cy="2819400"/>
          </a:xfrm>
          <a:prstGeom prst="rect">
            <a:avLst/>
          </a:prstGeom>
          <a:noFill/>
          <a:ln w="9525">
            <a:noFill/>
            <a:miter lim="800000"/>
            <a:headEnd/>
            <a:tailEnd/>
          </a:ln>
        </p:spPr>
      </p:pic>
      <p:sp>
        <p:nvSpPr>
          <p:cNvPr id="6" name="TextBox 5"/>
          <p:cNvSpPr txBox="1"/>
          <p:nvPr/>
        </p:nvSpPr>
        <p:spPr>
          <a:xfrm>
            <a:off x="4800600" y="3276600"/>
            <a:ext cx="1828800" cy="369332"/>
          </a:xfrm>
          <a:prstGeom prst="rect">
            <a:avLst/>
          </a:prstGeom>
          <a:noFill/>
        </p:spPr>
        <p:txBody>
          <a:bodyPr wrap="square" rtlCol="0">
            <a:spAutoFit/>
          </a:bodyPr>
          <a:lstStyle/>
          <a:p>
            <a:r>
              <a:rPr lang="en-US" dirty="0" smtClean="0"/>
              <a:t>Irregularity</a:t>
            </a:r>
            <a:endParaRPr lang="en-US" dirty="0"/>
          </a:p>
        </p:txBody>
      </p:sp>
      <p:sp>
        <p:nvSpPr>
          <p:cNvPr id="7" name="TextBox 6"/>
          <p:cNvSpPr txBox="1"/>
          <p:nvPr/>
        </p:nvSpPr>
        <p:spPr>
          <a:xfrm>
            <a:off x="5029200" y="5867400"/>
            <a:ext cx="1828800" cy="369332"/>
          </a:xfrm>
          <a:prstGeom prst="rect">
            <a:avLst/>
          </a:prstGeom>
          <a:noFill/>
        </p:spPr>
        <p:txBody>
          <a:bodyPr wrap="square" rtlCol="0">
            <a:spAutoFit/>
          </a:bodyPr>
          <a:lstStyle/>
          <a:p>
            <a:r>
              <a:rPr lang="en-US" dirty="0" smtClean="0"/>
              <a:t>Fiber bend</a:t>
            </a:r>
            <a:endParaRPr lang="en-US" dirty="0"/>
          </a:p>
        </p:txBody>
      </p:sp>
    </p:spTree>
  </p:cSld>
  <p:clrMapOvr>
    <a:masterClrMapping/>
  </p:clrMapOvr>
  <p:transition spd="med">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86800" cy="6019800"/>
          </a:xfrm>
        </p:spPr>
        <p:txBody>
          <a:bodyPr>
            <a:normAutofit fontScale="92500"/>
          </a:bodyPr>
          <a:lstStyle/>
          <a:p>
            <a:pPr algn="just">
              <a:lnSpc>
                <a:spcPct val="150000"/>
              </a:lnSpc>
            </a:pPr>
            <a:r>
              <a:rPr lang="en-US" sz="2400" b="1" dirty="0" smtClean="0">
                <a:solidFill>
                  <a:srgbClr val="FF0000"/>
                </a:solidFill>
                <a:latin typeface="Times New Roman" pitchFamily="18" charset="0"/>
                <a:cs typeface="Times New Roman" pitchFamily="18" charset="0"/>
              </a:rPr>
              <a:t>Mode coupling  - </a:t>
            </a:r>
            <a:r>
              <a:rPr lang="en-US" sz="2400" b="1" dirty="0" smtClean="0">
                <a:latin typeface="Times New Roman" pitchFamily="18" charset="0"/>
                <a:cs typeface="Times New Roman" pitchFamily="18" charset="0"/>
              </a:rPr>
              <a:t>The individual modes do not normally propagate throughout the length of the fiber without large energy transfers to adjacent modes, even when the fiber is exceptionally good quality and is not strained or bent by its surroundings. This mode conversion is known as mode coupling or mixing.</a:t>
            </a:r>
          </a:p>
          <a:p>
            <a:pPr algn="just">
              <a:lnSpc>
                <a:spcPct val="150000"/>
              </a:lnSpc>
            </a:pPr>
            <a:r>
              <a:rPr lang="en-US" sz="2400" dirty="0" smtClean="0">
                <a:latin typeface="Times New Roman" pitchFamily="18" charset="0"/>
                <a:cs typeface="Times New Roman" pitchFamily="18" charset="0"/>
              </a:rPr>
              <a:t>Mode coupling analyzed using coupled mode equations from Maxwell's equation.</a:t>
            </a:r>
          </a:p>
          <a:p>
            <a:pPr algn="just">
              <a:lnSpc>
                <a:spcPct val="150000"/>
              </a:lnSpc>
            </a:pPr>
            <a:r>
              <a:rPr lang="en-US" sz="2400" dirty="0" smtClean="0">
                <a:latin typeface="Times New Roman" pitchFamily="18" charset="0"/>
                <a:cs typeface="Times New Roman" pitchFamily="18" charset="0"/>
              </a:rPr>
              <a:t>Mode coupling affects the transmission properties of fiber is dispersive.</a:t>
            </a:r>
          </a:p>
          <a:p>
            <a:pPr algn="just">
              <a:lnSpc>
                <a:spcPct val="150000"/>
              </a:lnSpc>
            </a:pPr>
            <a:r>
              <a:rPr lang="en-US" sz="2400" dirty="0" smtClean="0">
                <a:latin typeface="Times New Roman" pitchFamily="18" charset="0"/>
                <a:cs typeface="Times New Roman" pitchFamily="18" charset="0"/>
              </a:rPr>
              <a:t>It occurs at connectors, splices and other passive components in an optical link.</a:t>
            </a:r>
          </a:p>
          <a:p>
            <a:pPr algn="just">
              <a:lnSpc>
                <a:spcPct val="150000"/>
              </a:lnSpc>
            </a:pPr>
            <a:endParaRPr lang="en-US" sz="2400" dirty="0">
              <a:latin typeface="Times New Roman" pitchFamily="18" charset="0"/>
              <a:cs typeface="Times New Roman" pitchFamily="18" charset="0"/>
            </a:endParaRPr>
          </a:p>
        </p:txBody>
      </p:sp>
    </p:spTree>
  </p:cSld>
  <p:clrMapOvr>
    <a:masterClrMapping/>
  </p:clrMapOvr>
  <p:transition spd="med">
    <p:wipe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sz="3600" b="1" dirty="0" smtClean="0">
                <a:latin typeface="Times New Roman" pitchFamily="18" charset="0"/>
                <a:cs typeface="Times New Roman" pitchFamily="18" charset="0"/>
              </a:rPr>
              <a:t>Step Index Fiber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181600"/>
          </a:xfrm>
        </p:spPr>
        <p:txBody>
          <a:bodyPr>
            <a:normAutofit/>
          </a:bodyPr>
          <a:lstStyle/>
          <a:p>
            <a:pPr>
              <a:lnSpc>
                <a:spcPct val="150000"/>
              </a:lnSpc>
            </a:pPr>
            <a:r>
              <a:rPr lang="en-US" sz="2200" b="1" dirty="0" smtClean="0">
                <a:latin typeface="Times New Roman" pitchFamily="18" charset="0"/>
                <a:cs typeface="Times New Roman" pitchFamily="18" charset="0"/>
              </a:rPr>
              <a:t>Refractive index of core n1 is constant  and a cladding of a slightly lower refractive index n2 is known as step index fiber. </a:t>
            </a:r>
          </a:p>
          <a:p>
            <a:pPr>
              <a:lnSpc>
                <a:spcPct val="150000"/>
              </a:lnSpc>
            </a:pPr>
            <a:r>
              <a:rPr lang="en-US" sz="2200" dirty="0" smtClean="0">
                <a:latin typeface="Times New Roman" pitchFamily="18" charset="0"/>
                <a:cs typeface="Times New Roman" pitchFamily="18" charset="0"/>
              </a:rPr>
              <a:t>Refractive index profile for this type of fiber makes a step change at the core–cladding interface.</a:t>
            </a:r>
          </a:p>
          <a:p>
            <a:pPr>
              <a:lnSpc>
                <a:spcPct val="150000"/>
              </a:lnSpc>
              <a:buNone/>
            </a:pPr>
            <a:r>
              <a:rPr lang="pt-BR" sz="2200" i="1" dirty="0" smtClean="0">
                <a:latin typeface="Times New Roman" pitchFamily="18" charset="0"/>
                <a:cs typeface="Times New Roman" pitchFamily="18" charset="0"/>
              </a:rPr>
              <a:t>		</a:t>
            </a:r>
            <a:r>
              <a:rPr lang="pt-BR" sz="2200" b="1" dirty="0" smtClean="0">
                <a:solidFill>
                  <a:srgbClr val="FF0000"/>
                </a:solidFill>
                <a:latin typeface="Times New Roman" pitchFamily="18" charset="0"/>
                <a:cs typeface="Times New Roman" pitchFamily="18" charset="0"/>
              </a:rPr>
              <a:t>n(r) =  n1 ,      r &lt; a (core)</a:t>
            </a:r>
          </a:p>
          <a:p>
            <a:pPr>
              <a:lnSpc>
                <a:spcPct val="150000"/>
              </a:lnSpc>
              <a:buNone/>
            </a:pPr>
            <a:r>
              <a:rPr lang="en-US" sz="2200" b="1" dirty="0" smtClean="0">
                <a:solidFill>
                  <a:srgbClr val="FF0000"/>
                </a:solidFill>
                <a:latin typeface="Times New Roman" pitchFamily="18" charset="0"/>
                <a:cs typeface="Times New Roman" pitchFamily="18" charset="0"/>
              </a:rPr>
              <a:t>			 n2  ,    r ≥ a (cladding) </a:t>
            </a:r>
          </a:p>
          <a:p>
            <a:pPr>
              <a:lnSpc>
                <a:spcPct val="150000"/>
              </a:lnSpc>
            </a:pPr>
            <a:r>
              <a:rPr lang="en-US" sz="2200" b="1" i="1" dirty="0" smtClean="0">
                <a:solidFill>
                  <a:srgbClr val="3333CC"/>
                </a:solidFill>
                <a:latin typeface="Times New Roman" pitchFamily="18" charset="0"/>
                <a:cs typeface="Times New Roman" pitchFamily="18" charset="0"/>
              </a:rPr>
              <a:t>Two types of  Step Index  fiber. </a:t>
            </a:r>
          </a:p>
          <a:p>
            <a:pPr lvl="2">
              <a:lnSpc>
                <a:spcPct val="150000"/>
              </a:lnSpc>
            </a:pPr>
            <a:r>
              <a:rPr lang="en-US" sz="2200" b="1" i="1" dirty="0" smtClean="0">
                <a:solidFill>
                  <a:srgbClr val="3333CC"/>
                </a:solidFill>
                <a:latin typeface="Times New Roman" pitchFamily="18" charset="0"/>
                <a:cs typeface="Times New Roman" pitchFamily="18" charset="0"/>
              </a:rPr>
              <a:t>Multimode Step Index  fiber</a:t>
            </a:r>
          </a:p>
          <a:p>
            <a:pPr lvl="2">
              <a:lnSpc>
                <a:spcPct val="150000"/>
              </a:lnSpc>
            </a:pPr>
            <a:r>
              <a:rPr lang="en-US" sz="2200" b="1" i="1" dirty="0" smtClean="0">
                <a:solidFill>
                  <a:srgbClr val="3333CC"/>
                </a:solidFill>
                <a:latin typeface="Times New Roman" pitchFamily="18" charset="0"/>
                <a:cs typeface="Times New Roman" pitchFamily="18" charset="0"/>
              </a:rPr>
              <a:t>Single or mono mode Step Index  fiber</a:t>
            </a:r>
          </a:p>
        </p:txBody>
      </p:sp>
    </p:spTree>
  </p:cSld>
  <p:clrMapOvr>
    <a:masterClrMapping/>
  </p:clrMapOvr>
  <p:transition spd="med">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914400"/>
          </a:xfrm>
        </p:spPr>
        <p:txBody>
          <a:bodyPr>
            <a:normAutofit/>
          </a:bodyPr>
          <a:lstStyle/>
          <a:p>
            <a:pPr algn="ctr"/>
            <a:r>
              <a:rPr lang="en-US" sz="3600" b="1" dirty="0" smtClean="0">
                <a:latin typeface="Times New Roman" pitchFamily="18" charset="0"/>
                <a:cs typeface="Times New Roman" pitchFamily="18" charset="0"/>
              </a:rPr>
              <a:t>Multi Mode Step Index Fiber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029200"/>
          </a:xfrm>
        </p:spPr>
        <p:txBody>
          <a:bodyPr/>
          <a:lstStyle/>
          <a:p>
            <a:r>
              <a:rPr lang="en-US" b="1" dirty="0" smtClean="0">
                <a:latin typeface="Times New Roman" pitchFamily="18" charset="0"/>
                <a:cs typeface="Times New Roman" pitchFamily="18" charset="0"/>
              </a:rPr>
              <a:t>Core diameter  </a:t>
            </a:r>
            <a:r>
              <a:rPr lang="en-US" b="1" dirty="0" smtClean="0">
                <a:latin typeface="Times New Roman" pitchFamily="18" charset="0"/>
                <a:cs typeface="Times New Roman" pitchFamily="18" charset="0"/>
                <a:sym typeface="Wingdings 2"/>
              </a:rPr>
              <a:t>≥ 50</a:t>
            </a:r>
            <a:r>
              <a:rPr lang="el-GR" b="1" dirty="0" smtClean="0">
                <a:latin typeface="Times New Roman" pitchFamily="18" charset="0"/>
                <a:cs typeface="Times New Roman" pitchFamily="18" charset="0"/>
                <a:sym typeface="Wingdings 2"/>
              </a:rPr>
              <a:t>μ</a:t>
            </a:r>
            <a:r>
              <a:rPr lang="en-US" b="1" dirty="0" smtClean="0">
                <a:latin typeface="Times New Roman" pitchFamily="18" charset="0"/>
                <a:cs typeface="Times New Roman" pitchFamily="18" charset="0"/>
                <a:sym typeface="Wingdings 2"/>
              </a:rPr>
              <a:t>m</a:t>
            </a:r>
            <a:r>
              <a:rPr lang="en-US" dirty="0" smtClean="0">
                <a:latin typeface="Times New Roman" pitchFamily="18" charset="0"/>
                <a:cs typeface="Times New Roman" pitchFamily="18" charset="0"/>
                <a:sym typeface="Wingdings 2"/>
              </a:rPr>
              <a:t>, which is large enough to allow the propagation of many modes within the fiber core.</a:t>
            </a:r>
          </a:p>
          <a:p>
            <a:pPr>
              <a:buNone/>
            </a:pPr>
            <a:r>
              <a:rPr lang="en-US" b="1" dirty="0" smtClean="0">
                <a:latin typeface="Times New Roman" pitchFamily="18" charset="0"/>
                <a:cs typeface="Times New Roman" pitchFamily="18" charset="0"/>
                <a:sym typeface="Wingdings 2"/>
              </a:rPr>
              <a:t>Advantages </a:t>
            </a:r>
          </a:p>
          <a:p>
            <a:pPr lvl="1"/>
            <a:r>
              <a:rPr lang="en-US" dirty="0" smtClean="0">
                <a:latin typeface="Times New Roman" pitchFamily="18" charset="0"/>
                <a:cs typeface="Times New Roman" pitchFamily="18" charset="0"/>
                <a:sym typeface="Wingdings 2"/>
              </a:rPr>
              <a:t>More than one mode can be transmitted.</a:t>
            </a:r>
          </a:p>
          <a:p>
            <a:pPr lvl="1"/>
            <a:r>
              <a:rPr lang="en-US" dirty="0" smtClean="0">
                <a:latin typeface="Times New Roman" pitchFamily="18" charset="0"/>
                <a:cs typeface="Times New Roman" pitchFamily="18" charset="0"/>
                <a:sym typeface="Wingdings 2"/>
              </a:rPr>
              <a:t>Considerable dispersion occur due to differing in group velocities. </a:t>
            </a:r>
          </a:p>
          <a:p>
            <a:pPr lvl="1"/>
            <a:endParaRPr lang="en-US" dirty="0" smtClean="0">
              <a:latin typeface="Times New Roman" pitchFamily="18" charset="0"/>
              <a:cs typeface="Times New Roman" pitchFamily="18" charset="0"/>
              <a:sym typeface="Wingdings 2"/>
            </a:endParaRPr>
          </a:p>
        </p:txBody>
      </p:sp>
      <p:pic>
        <p:nvPicPr>
          <p:cNvPr id="4098" name="Picture 2"/>
          <p:cNvPicPr>
            <a:picLocks noChangeAspect="1" noChangeArrowheads="1"/>
          </p:cNvPicPr>
          <p:nvPr/>
        </p:nvPicPr>
        <p:blipFill>
          <a:blip r:embed="rId2" cstate="print"/>
          <a:srcRect/>
          <a:stretch>
            <a:fillRect/>
          </a:stretch>
        </p:blipFill>
        <p:spPr bwMode="auto">
          <a:xfrm>
            <a:off x="685800" y="3886200"/>
            <a:ext cx="8201025" cy="2714625"/>
          </a:xfrm>
          <a:prstGeom prst="rect">
            <a:avLst/>
          </a:prstGeom>
          <a:noFill/>
          <a:ln w="9525">
            <a:noFill/>
            <a:miter lim="800000"/>
            <a:headEnd/>
            <a:tailEnd/>
          </a:ln>
        </p:spPr>
      </p:pic>
    </p:spTree>
  </p:cSld>
  <p:clrMapOvr>
    <a:masterClrMapping/>
  </p:clrMapOvr>
  <p:transition spd="med">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914400"/>
          </a:xfrm>
        </p:spPr>
        <p:txBody>
          <a:bodyPr>
            <a:normAutofit/>
          </a:bodyPr>
          <a:lstStyle/>
          <a:p>
            <a:pPr algn="ctr"/>
            <a:r>
              <a:rPr lang="en-US" sz="3600" b="1" dirty="0" smtClean="0">
                <a:latin typeface="Times New Roman" pitchFamily="18" charset="0"/>
                <a:cs typeface="Times New Roman" pitchFamily="18" charset="0"/>
              </a:rPr>
              <a:t>Single / Monomode Step Index Fiber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029200"/>
          </a:xfrm>
        </p:spPr>
        <p:txBody>
          <a:bodyPr/>
          <a:lstStyle/>
          <a:p>
            <a:r>
              <a:rPr lang="en-US" b="1" dirty="0" smtClean="0">
                <a:latin typeface="Times New Roman" pitchFamily="18" charset="0"/>
                <a:cs typeface="Times New Roman" pitchFamily="18" charset="0"/>
              </a:rPr>
              <a:t>Core diameter = 2 to 1</a:t>
            </a:r>
            <a:r>
              <a:rPr lang="en-US" b="1" dirty="0" smtClean="0">
                <a:latin typeface="Times New Roman" pitchFamily="18" charset="0"/>
                <a:cs typeface="Times New Roman" pitchFamily="18" charset="0"/>
                <a:sym typeface="Wingdings 2"/>
              </a:rPr>
              <a:t>0</a:t>
            </a:r>
            <a:r>
              <a:rPr lang="el-GR" b="1" dirty="0" smtClean="0">
                <a:latin typeface="Times New Roman" pitchFamily="18" charset="0"/>
                <a:cs typeface="Times New Roman" pitchFamily="18" charset="0"/>
                <a:sym typeface="Wingdings 2"/>
              </a:rPr>
              <a:t>μ</a:t>
            </a:r>
            <a:r>
              <a:rPr lang="en-US" b="1" dirty="0" smtClean="0">
                <a:latin typeface="Times New Roman" pitchFamily="18" charset="0"/>
                <a:cs typeface="Times New Roman" pitchFamily="18" charset="0"/>
                <a:sym typeface="Wingdings 2"/>
              </a:rPr>
              <a:t>m</a:t>
            </a:r>
            <a:r>
              <a:rPr lang="en-US" dirty="0" smtClean="0">
                <a:latin typeface="Times New Roman" pitchFamily="18" charset="0"/>
                <a:cs typeface="Times New Roman" pitchFamily="18" charset="0"/>
                <a:sym typeface="Wingdings 2"/>
              </a:rPr>
              <a:t>, it allows one mode of  propagation within the fiber core.</a:t>
            </a:r>
          </a:p>
          <a:p>
            <a:pPr>
              <a:buNone/>
            </a:pPr>
            <a:r>
              <a:rPr lang="en-US" b="1" dirty="0" smtClean="0">
                <a:latin typeface="Times New Roman" pitchFamily="18" charset="0"/>
                <a:cs typeface="Times New Roman" pitchFamily="18" charset="0"/>
                <a:sym typeface="Wingdings 2"/>
              </a:rPr>
              <a:t>Advantages </a:t>
            </a:r>
          </a:p>
          <a:p>
            <a:pPr lvl="1"/>
            <a:r>
              <a:rPr lang="en-US" dirty="0" smtClean="0">
                <a:latin typeface="Times New Roman" pitchFamily="18" charset="0"/>
                <a:cs typeface="Times New Roman" pitchFamily="18" charset="0"/>
                <a:sym typeface="Wingdings 2"/>
              </a:rPr>
              <a:t>One mode is transmitted.</a:t>
            </a:r>
          </a:p>
          <a:p>
            <a:pPr lvl="1"/>
            <a:r>
              <a:rPr lang="en-US" dirty="0" smtClean="0">
                <a:latin typeface="Times New Roman" pitchFamily="18" charset="0"/>
                <a:cs typeface="Times New Roman" pitchFamily="18" charset="0"/>
                <a:sym typeface="Wingdings 2"/>
              </a:rPr>
              <a:t>Low intermodal dispersion.</a:t>
            </a:r>
          </a:p>
          <a:p>
            <a:pPr lvl="1"/>
            <a:endParaRPr lang="en-US" dirty="0" smtClean="0">
              <a:latin typeface="Times New Roman" pitchFamily="18" charset="0"/>
              <a:cs typeface="Times New Roman" pitchFamily="18" charset="0"/>
              <a:sym typeface="Wingdings 2"/>
            </a:endParaRPr>
          </a:p>
        </p:txBody>
      </p:sp>
      <p:pic>
        <p:nvPicPr>
          <p:cNvPr id="5122" name="Picture 2"/>
          <p:cNvPicPr>
            <a:picLocks noChangeAspect="1" noChangeArrowheads="1"/>
          </p:cNvPicPr>
          <p:nvPr/>
        </p:nvPicPr>
        <p:blipFill>
          <a:blip r:embed="rId2" cstate="print"/>
          <a:srcRect/>
          <a:stretch>
            <a:fillRect/>
          </a:stretch>
        </p:blipFill>
        <p:spPr bwMode="auto">
          <a:xfrm>
            <a:off x="609600" y="3657600"/>
            <a:ext cx="7934325" cy="2628900"/>
          </a:xfrm>
          <a:prstGeom prst="rect">
            <a:avLst/>
          </a:prstGeom>
          <a:noFill/>
          <a:ln w="9525">
            <a:noFill/>
            <a:miter lim="800000"/>
            <a:headEnd/>
            <a:tailEnd/>
          </a:ln>
        </p:spPr>
      </p:pic>
    </p:spTree>
  </p:cSld>
  <p:clrMapOvr>
    <a:masterClrMapping/>
  </p:clrMapOvr>
  <p:transition spd="med">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0"/>
            <a:ext cx="8229600" cy="1143000"/>
          </a:xfrm>
        </p:spPr>
        <p:txBody>
          <a:bodyPr/>
          <a:lstStyle/>
          <a:p>
            <a:r>
              <a:rPr lang="en-US" sz="3600" b="1" dirty="0" smtClean="0">
                <a:latin typeface="Times New Roman" pitchFamily="18" charset="0"/>
                <a:cs typeface="Times New Roman" pitchFamily="18" charset="0"/>
              </a:rPr>
              <a:t>Comparison</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Text Placeholder 2"/>
          <p:cNvSpPr>
            <a:spLocks noGrp="1"/>
          </p:cNvSpPr>
          <p:nvPr>
            <p:ph type="body" idx="1"/>
          </p:nvPr>
        </p:nvSpPr>
        <p:spPr>
          <a:xfrm>
            <a:off x="304800" y="990600"/>
            <a:ext cx="4040188" cy="639762"/>
          </a:xfrm>
        </p:spPr>
        <p:txBody>
          <a:bodyPr/>
          <a:lstStyle/>
          <a:p>
            <a:pPr algn="ctr"/>
            <a:r>
              <a:rPr lang="en-US" dirty="0" smtClean="0">
                <a:latin typeface="Times New Roman" pitchFamily="18" charset="0"/>
                <a:cs typeface="Times New Roman" pitchFamily="18" charset="0"/>
              </a:rPr>
              <a:t>Single mode fiber</a:t>
            </a:r>
            <a:endParaRPr lang="en-US" dirty="0">
              <a:latin typeface="Times New Roman" pitchFamily="18" charset="0"/>
              <a:cs typeface="Times New Roman" pitchFamily="18" charset="0"/>
            </a:endParaRPr>
          </a:p>
        </p:txBody>
      </p:sp>
      <p:sp>
        <p:nvSpPr>
          <p:cNvPr id="5" name="Text Placeholder 4"/>
          <p:cNvSpPr>
            <a:spLocks noGrp="1"/>
          </p:cNvSpPr>
          <p:nvPr>
            <p:ph type="body" sz="half" idx="3"/>
          </p:nvPr>
        </p:nvSpPr>
        <p:spPr>
          <a:xfrm>
            <a:off x="4572000" y="1066800"/>
            <a:ext cx="4041775" cy="639762"/>
          </a:xfrm>
        </p:spPr>
        <p:txBody>
          <a:bodyPr/>
          <a:lstStyle/>
          <a:p>
            <a:pPr algn="ctr"/>
            <a:r>
              <a:rPr lang="en-US" dirty="0" smtClean="0">
                <a:latin typeface="Times New Roman" pitchFamily="18" charset="0"/>
                <a:cs typeface="Times New Roman" pitchFamily="18" charset="0"/>
              </a:rPr>
              <a:t>Multi  mode fiber</a:t>
            </a:r>
          </a:p>
        </p:txBody>
      </p:sp>
      <p:sp>
        <p:nvSpPr>
          <p:cNvPr id="4" name="Content Placeholder 3"/>
          <p:cNvSpPr>
            <a:spLocks noGrp="1"/>
          </p:cNvSpPr>
          <p:nvPr>
            <p:ph sz="quarter" idx="2"/>
          </p:nvPr>
        </p:nvSpPr>
        <p:spPr>
          <a:xfrm>
            <a:off x="381000" y="1828800"/>
            <a:ext cx="4040188" cy="4602163"/>
          </a:xfrm>
        </p:spPr>
        <p:txBody>
          <a:bodyPr>
            <a:normAutofit fontScale="85000" lnSpcReduction="10000"/>
          </a:bodyPr>
          <a:lstStyle/>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Core radius is small.	</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Supports one mode of propagation.</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Optical source- LASER.</a:t>
            </a:r>
          </a:p>
          <a:p>
            <a:pPr>
              <a:lnSpc>
                <a:spcPct val="170000"/>
              </a:lnSpc>
              <a:buSzPct val="61000"/>
              <a:buFont typeface="Times New Roman" pitchFamily="18" charset="0"/>
              <a:buChar char="►"/>
            </a:pPr>
            <a:r>
              <a:rPr lang="en-US" sz="2900" dirty="0" smtClean="0">
                <a:latin typeface="Times New Roman" pitchFamily="18" charset="0"/>
                <a:cs typeface="Times New Roman" pitchFamily="18" charset="0"/>
              </a:rPr>
              <a:t>The launching of optical power into fiber is difficult as the core radius is small.</a:t>
            </a:r>
          </a:p>
        </p:txBody>
      </p:sp>
      <p:sp>
        <p:nvSpPr>
          <p:cNvPr id="6" name="Content Placeholder 5"/>
          <p:cNvSpPr>
            <a:spLocks noGrp="1"/>
          </p:cNvSpPr>
          <p:nvPr>
            <p:ph sz="quarter" idx="4"/>
          </p:nvPr>
        </p:nvSpPr>
        <p:spPr>
          <a:xfrm>
            <a:off x="4648200" y="1752600"/>
            <a:ext cx="4041775" cy="4678363"/>
          </a:xfrm>
        </p:spPr>
        <p:txBody>
          <a:bodyPr>
            <a:normAutofit lnSpcReduction="10000"/>
          </a:bodyPr>
          <a:lstStyle/>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Core radius is large.	</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Supports hundreds of  modes.</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Optical source- LED.</a:t>
            </a:r>
          </a:p>
          <a:p>
            <a:pPr>
              <a:lnSpc>
                <a:spcPct val="160000"/>
              </a:lnSpc>
              <a:buSzPct val="61000"/>
              <a:buFont typeface="Times New Roman" pitchFamily="18" charset="0"/>
              <a:buChar char="►"/>
            </a:pPr>
            <a:r>
              <a:rPr lang="en-US" sz="2600" dirty="0" smtClean="0">
                <a:latin typeface="Times New Roman" pitchFamily="18" charset="0"/>
                <a:cs typeface="Times New Roman" pitchFamily="18" charset="0"/>
              </a:rPr>
              <a:t>The launching of optical power into fiber is easier as the core radius is large.</a:t>
            </a:r>
          </a:p>
          <a:p>
            <a:pPr>
              <a:buSzPct val="61000"/>
              <a:buFont typeface="Times New Roman" pitchFamily="18" charset="0"/>
              <a:buChar char="►"/>
            </a:pPr>
            <a:endParaRPr lang="en-US" dirty="0" smtClean="0">
              <a:latin typeface="Times New Roman" pitchFamily="18" charset="0"/>
              <a:cs typeface="Times New Roman" pitchFamily="18" charset="0"/>
            </a:endParaRPr>
          </a:p>
          <a:p>
            <a:pPr>
              <a:buSzPct val="61000"/>
              <a:buFont typeface="Times New Roman" pitchFamily="18" charset="0"/>
              <a:buChar char="►"/>
            </a:pPr>
            <a:endParaRPr lang="en-US"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066800"/>
            <a:ext cx="8229600" cy="5257800"/>
          </a:xfrm>
        </p:spPr>
        <p:txBody>
          <a:bodyPr>
            <a:normAutofit/>
          </a:bodyPr>
          <a:lstStyle/>
          <a:p>
            <a:pPr>
              <a:lnSpc>
                <a:spcPct val="150000"/>
              </a:lnSpc>
            </a:pPr>
            <a:r>
              <a:rPr lang="en-US" sz="2800" b="1" dirty="0" smtClean="0">
                <a:latin typeface="Times New Roman" pitchFamily="18" charset="0"/>
                <a:cs typeface="Times New Roman" pitchFamily="18" charset="0"/>
              </a:rPr>
              <a:t>Total number of guided modes  or mode value Ms </a:t>
            </a:r>
            <a:r>
              <a:rPr lang="en-US" sz="2800" dirty="0" smtClean="0">
                <a:latin typeface="Times New Roman" pitchFamily="18" charset="0"/>
                <a:cs typeface="Times New Roman" pitchFamily="18" charset="0"/>
              </a:rPr>
              <a:t>is related to the V value for the fiber</a:t>
            </a:r>
          </a:p>
          <a:p>
            <a:pPr>
              <a:lnSpc>
                <a:spcPct val="150000"/>
              </a:lnSpc>
              <a:buNone/>
            </a:pPr>
            <a:r>
              <a:rPr lang="en-US" sz="2800" dirty="0" smtClean="0">
                <a:latin typeface="Times New Roman" pitchFamily="18" charset="0"/>
                <a:cs typeface="Times New Roman" pitchFamily="18" charset="0"/>
              </a:rPr>
              <a:t>			Ms  =  V</a:t>
            </a:r>
            <a:r>
              <a:rPr lang="en-US" sz="2800" baseline="30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 / 2  </a:t>
            </a:r>
          </a:p>
          <a:p>
            <a:pPr>
              <a:lnSpc>
                <a:spcPct val="150000"/>
              </a:lnSpc>
              <a:buNone/>
            </a:pPr>
            <a:r>
              <a:rPr lang="en-US" sz="2800" dirty="0" smtClean="0">
                <a:latin typeface="Times New Roman" pitchFamily="18" charset="0"/>
                <a:cs typeface="Times New Roman" pitchFamily="18" charset="0"/>
              </a:rPr>
              <a:t>		Where, V - </a:t>
            </a:r>
            <a:r>
              <a:rPr lang="en-US" sz="2800" dirty="0" smtClean="0"/>
              <a:t>Normalized frequency</a:t>
            </a:r>
          </a:p>
          <a:p>
            <a:pPr>
              <a:lnSpc>
                <a:spcPct val="150000"/>
              </a:lnSpc>
              <a:buNone/>
            </a:pPr>
            <a:r>
              <a:rPr lang="en-US" sz="2800" dirty="0" smtClean="0">
                <a:latin typeface="Times New Roman" pitchFamily="18" charset="0"/>
                <a:cs typeface="Times New Roman" pitchFamily="18" charset="0"/>
              </a:rPr>
              <a:t>  which allows the number of guided modes propagating in a multi mode step index fiber</a:t>
            </a:r>
            <a:r>
              <a:rPr lang="en-US" sz="2800" b="1"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a:lnSpc>
                <a:spcPct val="150000"/>
              </a:lnSpc>
              <a:buNone/>
            </a:pPr>
            <a:endParaRPr lang="en-US" sz="2800" dirty="0">
              <a:latin typeface="Times New Roman" pitchFamily="18" charset="0"/>
              <a:cs typeface="Times New Roman" pitchFamily="18" charset="0"/>
            </a:endParaRPr>
          </a:p>
        </p:txBody>
      </p:sp>
    </p:spTree>
  </p:cSld>
  <p:clrMapOvr>
    <a:masterClrMapping/>
  </p:clrMapOvr>
  <p:transition spd="med">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a:noAutofit/>
          </a:bodyPr>
          <a:lstStyle/>
          <a:p>
            <a:pPr>
              <a:lnSpc>
                <a:spcPct val="110000"/>
              </a:lnSpc>
            </a:pPr>
            <a:r>
              <a:rPr lang="en-US" sz="2200" dirty="0" smtClean="0">
                <a:solidFill>
                  <a:srgbClr val="FF0000"/>
                </a:solidFill>
                <a:latin typeface="Times New Roman" pitchFamily="18" charset="0"/>
                <a:cs typeface="Times New Roman" pitchFamily="18" charset="0"/>
              </a:rPr>
              <a:t>Radio Communication System</a:t>
            </a:r>
          </a:p>
          <a:p>
            <a:pPr lvl="2">
              <a:lnSpc>
                <a:spcPct val="110000"/>
              </a:lnSpc>
              <a:buFont typeface="Wingdings" pitchFamily="2" charset="2"/>
              <a:buChar char="Ø"/>
            </a:pPr>
            <a:r>
              <a:rPr lang="en-US" sz="2200" dirty="0" smtClean="0">
                <a:latin typeface="Times New Roman" pitchFamily="18" charset="0"/>
                <a:cs typeface="Times New Roman" pitchFamily="18" charset="0"/>
              </a:rPr>
              <a:t> Information modulates a high frequency carrier.</a:t>
            </a:r>
          </a:p>
          <a:p>
            <a:pPr marL="969963" lvl="2" indent="-301625">
              <a:lnSpc>
                <a:spcPct val="110000"/>
              </a:lnSpc>
              <a:buFont typeface="Wingdings" pitchFamily="2" charset="2"/>
              <a:buChar char="Ø"/>
              <a:tabLst>
                <a:tab pos="1025525" algn="l"/>
                <a:tab pos="1149350" algn="l"/>
              </a:tabLst>
            </a:pPr>
            <a:r>
              <a:rPr lang="en-US" sz="2200" dirty="0" smtClean="0">
                <a:latin typeface="Times New Roman" pitchFamily="18" charset="0"/>
                <a:cs typeface="Times New Roman" pitchFamily="18" charset="0"/>
              </a:rPr>
              <a:t> Information carrying capability – increased. </a:t>
            </a:r>
          </a:p>
          <a:p>
            <a:pPr lvl="2">
              <a:lnSpc>
                <a:spcPct val="110000"/>
              </a:lnSpc>
              <a:buNone/>
            </a:pPr>
            <a:r>
              <a:rPr lang="en-US" sz="2200" dirty="0" smtClean="0">
                <a:latin typeface="Times New Roman" pitchFamily="18" charset="0"/>
                <a:cs typeface="Times New Roman" pitchFamily="18" charset="0"/>
              </a:rPr>
              <a:t>     Bandwidth of the channel – increased.</a:t>
            </a:r>
          </a:p>
          <a:p>
            <a:pPr lvl="2">
              <a:lnSpc>
                <a:spcPct val="110000"/>
              </a:lnSpc>
              <a:buNone/>
            </a:pPr>
            <a:r>
              <a:rPr lang="en-US" sz="2200" dirty="0" smtClean="0">
                <a:latin typeface="Times New Roman" pitchFamily="18" charset="0"/>
                <a:cs typeface="Times New Roman" pitchFamily="18" charset="0"/>
              </a:rPr>
              <a:t>     Available spectrum space – decreased.</a:t>
            </a:r>
            <a:endParaRPr lang="en-US" sz="2200" dirty="0" smtClean="0">
              <a:solidFill>
                <a:srgbClr val="FF0000"/>
              </a:solidFill>
              <a:latin typeface="Times New Roman" pitchFamily="18" charset="0"/>
              <a:cs typeface="Times New Roman" pitchFamily="18" charset="0"/>
            </a:endParaRPr>
          </a:p>
          <a:p>
            <a:pPr marL="274320" lvl="2" indent="-274320">
              <a:lnSpc>
                <a:spcPct val="110000"/>
              </a:lnSpc>
              <a:buClr>
                <a:schemeClr val="accent3"/>
              </a:buClr>
              <a:buSzPct val="95000"/>
            </a:pPr>
            <a:r>
              <a:rPr lang="en-US" sz="2200" dirty="0" smtClean="0">
                <a:solidFill>
                  <a:srgbClr val="FF0000"/>
                </a:solidFill>
                <a:latin typeface="Times New Roman" pitchFamily="18" charset="0"/>
                <a:cs typeface="Times New Roman" pitchFamily="18" charset="0"/>
              </a:rPr>
              <a:t>Microwave signal</a:t>
            </a:r>
          </a:p>
          <a:p>
            <a:pPr marL="1025525" lvl="4" indent="-333375">
              <a:lnSpc>
                <a:spcPct val="110000"/>
              </a:lnSpc>
            </a:pPr>
            <a:r>
              <a:rPr lang="en-US" sz="2200" dirty="0" smtClean="0">
                <a:latin typeface="Times New Roman" pitchFamily="18" charset="0"/>
                <a:cs typeface="Times New Roman" pitchFamily="18" charset="0"/>
              </a:rPr>
              <a:t>Used as high frequency carriers (1-300GHz).</a:t>
            </a:r>
          </a:p>
          <a:p>
            <a:pPr marL="1025525" lvl="4" indent="-346075">
              <a:lnSpc>
                <a:spcPct val="110000"/>
              </a:lnSpc>
            </a:pPr>
            <a:r>
              <a:rPr lang="en-US" sz="2200" dirty="0" smtClean="0">
                <a:latin typeface="Times New Roman" pitchFamily="18" charset="0"/>
                <a:cs typeface="Times New Roman" pitchFamily="18" charset="0"/>
              </a:rPr>
              <a:t>Cost of equipment – high.</a:t>
            </a:r>
          </a:p>
          <a:p>
            <a:pPr marL="274320" lvl="2" indent="-274320">
              <a:lnSpc>
                <a:spcPct val="110000"/>
              </a:lnSpc>
              <a:buClr>
                <a:schemeClr val="accent3"/>
              </a:buClr>
              <a:buSzPct val="95000"/>
            </a:pPr>
            <a:r>
              <a:rPr lang="en-US" sz="2200" dirty="0" smtClean="0">
                <a:solidFill>
                  <a:srgbClr val="FF0000"/>
                </a:solidFill>
                <a:latin typeface="Times New Roman" pitchFamily="18" charset="0"/>
                <a:cs typeface="Times New Roman" pitchFamily="18" charset="0"/>
              </a:rPr>
              <a:t>Communication by light</a:t>
            </a:r>
          </a:p>
          <a:p>
            <a:pPr marL="969963" lvl="6" indent="-346075">
              <a:lnSpc>
                <a:spcPct val="110000"/>
              </a:lnSpc>
              <a:buClr>
                <a:srgbClr val="00B0F0"/>
              </a:buClr>
              <a:buFont typeface="Wingdings" pitchFamily="2" charset="2"/>
              <a:buChar char="ü"/>
            </a:pPr>
            <a:r>
              <a:rPr lang="en-US" sz="2200" dirty="0" smtClean="0">
                <a:latin typeface="Times New Roman" pitchFamily="18" charset="0"/>
                <a:cs typeface="Times New Roman" pitchFamily="18" charset="0"/>
              </a:rPr>
              <a:t>Light act as transmission medium.</a:t>
            </a:r>
          </a:p>
          <a:p>
            <a:pPr marL="1260475" lvl="6" indent="-346075">
              <a:lnSpc>
                <a:spcPct val="110000"/>
              </a:lnSpc>
              <a:buClr>
                <a:srgbClr val="00B0F0"/>
              </a:buClr>
              <a:buFont typeface="Wingdings" pitchFamily="2" charset="2"/>
              <a:buChar char="ü"/>
            </a:pPr>
            <a:r>
              <a:rPr lang="en-US" sz="2200" dirty="0" smtClean="0">
                <a:latin typeface="Times New Roman" pitchFamily="18" charset="0"/>
                <a:cs typeface="Times New Roman" pitchFamily="18" charset="0"/>
              </a:rPr>
              <a:t>Electromagnetic wave carrier- optical range of frequencies (1.76 pHz to 3.75 pHz).</a:t>
            </a:r>
          </a:p>
          <a:p>
            <a:pPr marL="1260475" lvl="6" indent="-346075">
              <a:lnSpc>
                <a:spcPct val="110000"/>
              </a:lnSpc>
              <a:buClr>
                <a:srgbClr val="00B0F0"/>
              </a:buClr>
              <a:buFont typeface="Wingdings" pitchFamily="2" charset="2"/>
              <a:buChar char="ü"/>
            </a:pPr>
            <a:r>
              <a:rPr lang="en-US" sz="2200" dirty="0" smtClean="0">
                <a:latin typeface="Times New Roman" pitchFamily="18" charset="0"/>
                <a:cs typeface="Times New Roman" pitchFamily="18" charset="0"/>
              </a:rPr>
              <a:t>Communication at optical wavelength (800nm to 1700nm) offer a increase in bandwidth by factor of 10</a:t>
            </a:r>
            <a:r>
              <a:rPr lang="en-US" sz="2200" baseline="30000" dirty="0" smtClean="0">
                <a:latin typeface="Times New Roman" pitchFamily="18" charset="0"/>
                <a:cs typeface="Times New Roman" pitchFamily="18" charset="0"/>
              </a:rPr>
              <a:t>4</a:t>
            </a:r>
            <a:r>
              <a:rPr lang="en-US" sz="2200" dirty="0" smtClean="0">
                <a:latin typeface="Times New Roman" pitchFamily="18" charset="0"/>
                <a:cs typeface="Times New Roman" pitchFamily="18" charset="0"/>
              </a:rPr>
              <a:t>.</a:t>
            </a:r>
            <a:endParaRPr lang="en-US" sz="2200" baseline="30000"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04088"/>
          </a:xfrm>
        </p:spPr>
        <p:txBody>
          <a:bodyPr>
            <a:noAutofit/>
          </a:bodyPr>
          <a:lstStyle/>
          <a:p>
            <a:pPr algn="ctr"/>
            <a:r>
              <a:rPr lang="en-US" sz="3600" b="1" dirty="0" smtClean="0">
                <a:latin typeface="Times New Roman" pitchFamily="18" charset="0"/>
                <a:cs typeface="Times New Roman" pitchFamily="18" charset="0"/>
              </a:rPr>
              <a:t>Graded Index Fiber</a:t>
            </a:r>
            <a:endParaRPr lang="en-US" sz="3600" dirty="0"/>
          </a:p>
        </p:txBody>
      </p:sp>
      <p:sp>
        <p:nvSpPr>
          <p:cNvPr id="3" name="Content Placeholder 2"/>
          <p:cNvSpPr>
            <a:spLocks noGrp="1"/>
          </p:cNvSpPr>
          <p:nvPr>
            <p:ph idx="1"/>
          </p:nvPr>
        </p:nvSpPr>
        <p:spPr>
          <a:xfrm>
            <a:off x="457200" y="1143000"/>
            <a:ext cx="8229600" cy="5410200"/>
          </a:xfrm>
        </p:spPr>
        <p:txBody>
          <a:bodyPr>
            <a:normAutofit/>
          </a:bodyPr>
          <a:lstStyle/>
          <a:p>
            <a:pPr algn="just">
              <a:buFont typeface="Wingdings 2" pitchFamily="18" charset="2"/>
              <a:buChar char="ß"/>
            </a:pPr>
            <a:r>
              <a:rPr lang="en-US" sz="2200" dirty="0" smtClean="0">
                <a:latin typeface="Times New Roman" pitchFamily="18" charset="0"/>
                <a:cs typeface="Times New Roman" pitchFamily="18" charset="0"/>
              </a:rPr>
              <a:t>Core refractive index decreases continuously with increasing radial distance r from the center of the fiber, but is generally constant in the cladding.</a:t>
            </a:r>
          </a:p>
          <a:p>
            <a:pPr algn="just">
              <a:buFont typeface="Wingdings 2" pitchFamily="18" charset="2"/>
              <a:buChar char="ß"/>
            </a:pPr>
            <a:r>
              <a:rPr lang="en-US" sz="2200" b="1" dirty="0" smtClean="0">
                <a:latin typeface="Times New Roman" pitchFamily="18" charset="0"/>
                <a:cs typeface="Times New Roman" pitchFamily="18" charset="0"/>
              </a:rPr>
              <a:t>Graded index fiber do not have a constant refractive index in a fiber core.</a:t>
            </a:r>
          </a:p>
          <a:p>
            <a:pPr algn="just">
              <a:buFont typeface="Wingdings 2" pitchFamily="18" charset="2"/>
              <a:buChar char="ß"/>
            </a:pPr>
            <a:r>
              <a:rPr lang="en-US" sz="2200" dirty="0" smtClean="0">
                <a:latin typeface="Times New Roman" pitchFamily="18" charset="0"/>
                <a:cs typeface="Times New Roman" pitchFamily="18" charset="0"/>
              </a:rPr>
              <a:t>This index variation represented as</a:t>
            </a:r>
          </a:p>
          <a:p>
            <a:pPr algn="just">
              <a:buNone/>
            </a:pPr>
            <a:r>
              <a:rPr lang="pt-BR" sz="2200" i="1" dirty="0" smtClean="0">
                <a:latin typeface="Times New Roman" pitchFamily="18" charset="0"/>
                <a:cs typeface="Times New Roman" pitchFamily="18" charset="0"/>
              </a:rPr>
              <a:t>		</a:t>
            </a:r>
            <a:r>
              <a:rPr lang="pt-BR" sz="2200" b="1" i="1" dirty="0" smtClean="0">
                <a:solidFill>
                  <a:srgbClr val="FF0000"/>
                </a:solidFill>
                <a:latin typeface="Times New Roman" pitchFamily="18" charset="0"/>
                <a:cs typeface="Times New Roman" pitchFamily="18" charset="0"/>
              </a:rPr>
              <a:t>n(r) =  n1(1 − 2Δ(r/a)α)</a:t>
            </a:r>
            <a:r>
              <a:rPr lang="pt-BR" sz="2200" b="1" i="1" baseline="30000" dirty="0" smtClean="0">
                <a:solidFill>
                  <a:srgbClr val="FF0000"/>
                </a:solidFill>
                <a:latin typeface="Times New Roman" pitchFamily="18" charset="0"/>
                <a:cs typeface="Times New Roman" pitchFamily="18" charset="0"/>
              </a:rPr>
              <a:t>1/2</a:t>
            </a:r>
            <a:r>
              <a:rPr lang="pt-BR" sz="2200" b="1" i="1" dirty="0" smtClean="0">
                <a:solidFill>
                  <a:srgbClr val="FF0000"/>
                </a:solidFill>
                <a:latin typeface="Times New Roman" pitchFamily="18" charset="0"/>
                <a:cs typeface="Times New Roman" pitchFamily="18" charset="0"/>
              </a:rPr>
              <a:t> , r &lt; a (core)</a:t>
            </a:r>
          </a:p>
          <a:p>
            <a:pPr algn="just">
              <a:buNone/>
            </a:pPr>
            <a:r>
              <a:rPr lang="pt-BR" sz="2200" b="1" i="1" dirty="0" smtClean="0">
                <a:solidFill>
                  <a:srgbClr val="FF0000"/>
                </a:solidFill>
                <a:latin typeface="Times New Roman" pitchFamily="18" charset="0"/>
                <a:cs typeface="Times New Roman" pitchFamily="18" charset="0"/>
              </a:rPr>
              <a:t>              	n1(1 − 2Δ)</a:t>
            </a:r>
            <a:r>
              <a:rPr lang="pt-BR" sz="2200" b="1" i="1" baseline="30000" dirty="0" smtClean="0">
                <a:solidFill>
                  <a:srgbClr val="FF0000"/>
                </a:solidFill>
                <a:latin typeface="Times New Roman" pitchFamily="18" charset="0"/>
                <a:cs typeface="Times New Roman" pitchFamily="18" charset="0"/>
              </a:rPr>
              <a:t>1/2</a:t>
            </a:r>
            <a:r>
              <a:rPr lang="pt-BR" sz="2200" b="1" i="1" dirty="0" smtClean="0">
                <a:solidFill>
                  <a:srgbClr val="FF0000"/>
                </a:solidFill>
                <a:latin typeface="Times New Roman" pitchFamily="18" charset="0"/>
                <a:cs typeface="Times New Roman" pitchFamily="18" charset="0"/>
              </a:rPr>
              <a:t> = n2    , r ≥ a (cladding)</a:t>
            </a:r>
            <a:r>
              <a:rPr lang="en-US" sz="2200" b="1" dirty="0" smtClean="0">
                <a:solidFill>
                  <a:srgbClr val="FF0000"/>
                </a:solidFill>
                <a:latin typeface="Times New Roman" pitchFamily="18" charset="0"/>
                <a:cs typeface="Times New Roman" pitchFamily="18" charset="0"/>
              </a:rPr>
              <a:t> </a:t>
            </a:r>
          </a:p>
          <a:p>
            <a:pPr algn="just">
              <a:buNone/>
            </a:pPr>
            <a:r>
              <a:rPr lang="en-US" sz="2200" dirty="0" smtClean="0">
                <a:latin typeface="Times New Roman" pitchFamily="18" charset="0"/>
                <a:cs typeface="Times New Roman" pitchFamily="18" charset="0"/>
              </a:rPr>
              <a:t>	Where, Δ is the relative refractive index difference </a:t>
            </a:r>
          </a:p>
          <a:p>
            <a:pPr algn="just">
              <a:buNone/>
            </a:pPr>
            <a:r>
              <a:rPr lang="en-US" sz="2200" dirty="0" smtClean="0">
                <a:latin typeface="Times New Roman" pitchFamily="18" charset="0"/>
                <a:cs typeface="Times New Roman" pitchFamily="18" charset="0"/>
              </a:rPr>
              <a:t>		   α is the profile parameter, which gives the characteristic refractive index profile of the fiber core.</a:t>
            </a:r>
          </a:p>
          <a:p>
            <a:pPr algn="just">
              <a:buNone/>
            </a:pPr>
            <a:r>
              <a:rPr lang="en-US" sz="2200" dirty="0" smtClean="0">
                <a:latin typeface="Times New Roman" pitchFamily="18" charset="0"/>
                <a:cs typeface="Times New Roman" pitchFamily="18" charset="0"/>
              </a:rPr>
              <a:t>		   a is core radius.</a:t>
            </a:r>
          </a:p>
          <a:p>
            <a:pPr algn="just">
              <a:buNone/>
            </a:pPr>
            <a:r>
              <a:rPr lang="en-US" sz="2200" dirty="0" smtClean="0">
                <a:latin typeface="Times New Roman" pitchFamily="18" charset="0"/>
                <a:cs typeface="Times New Roman" pitchFamily="18" charset="0"/>
              </a:rPr>
              <a:t>		   r is radial distance from the fiber axis</a:t>
            </a:r>
            <a:endParaRPr lang="en-US" sz="2200" dirty="0">
              <a:latin typeface="Times New Roman" pitchFamily="18" charset="0"/>
              <a:cs typeface="Times New Roman" pitchFamily="18" charset="0"/>
            </a:endParaRPr>
          </a:p>
        </p:txBody>
      </p:sp>
    </p:spTree>
  </p:cSld>
  <p:clrMapOvr>
    <a:masterClrMapping/>
  </p:clrMapOvr>
  <p:transition spd="med">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762000"/>
            <a:ext cx="8229600" cy="5562600"/>
          </a:xfrm>
        </p:spPr>
        <p:txBody>
          <a:bodyPr>
            <a:normAutofit/>
          </a:bodyPr>
          <a:lstStyle/>
          <a:p>
            <a:r>
              <a:rPr lang="en-US" sz="2400" b="1" dirty="0" smtClean="0">
                <a:latin typeface="Times New Roman" pitchFamily="18" charset="0"/>
                <a:cs typeface="Times New Roman" pitchFamily="18" charset="0"/>
              </a:rPr>
              <a:t>Total number of guided modes  or mode value Mg </a:t>
            </a:r>
            <a:r>
              <a:rPr lang="en-US" sz="2400" dirty="0" smtClean="0">
                <a:latin typeface="Times New Roman" pitchFamily="18" charset="0"/>
                <a:cs typeface="Times New Roman" pitchFamily="18" charset="0"/>
              </a:rPr>
              <a:t>for the graded index fiber</a:t>
            </a: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We know that,</a:t>
            </a: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For parabolic refractive index profile core fiber has </a:t>
            </a:r>
            <a:r>
              <a:rPr lang="el-GR" sz="2400" b="1" dirty="0" smtClean="0">
                <a:solidFill>
                  <a:srgbClr val="FF0000"/>
                </a:solidFill>
                <a:latin typeface="Times New Roman" pitchFamily="18" charset="0"/>
                <a:cs typeface="Times New Roman" pitchFamily="18" charset="0"/>
              </a:rPr>
              <a:t>α</a:t>
            </a:r>
            <a:r>
              <a:rPr lang="en-US" sz="2400" b="1" dirty="0" smtClean="0">
                <a:solidFill>
                  <a:srgbClr val="FF0000"/>
                </a:solidFill>
                <a:latin typeface="Times New Roman" pitchFamily="18" charset="0"/>
                <a:cs typeface="Times New Roman" pitchFamily="18" charset="0"/>
              </a:rPr>
              <a:t> = 2. </a:t>
            </a:r>
            <a:r>
              <a:rPr lang="en-US" sz="2400" dirty="0" smtClean="0">
                <a:latin typeface="Times New Roman" pitchFamily="18" charset="0"/>
                <a:cs typeface="Times New Roman" pitchFamily="18" charset="0"/>
              </a:rPr>
              <a:t>Hence,  </a:t>
            </a:r>
          </a:p>
          <a:p>
            <a:pPr>
              <a:buNone/>
            </a:pPr>
            <a:r>
              <a:rPr lang="en-US" sz="2400" dirty="0" smtClean="0">
                <a:latin typeface="Times New Roman" pitchFamily="18" charset="0"/>
                <a:cs typeface="Times New Roman" pitchFamily="18" charset="0"/>
              </a:rPr>
              <a:t> 			</a:t>
            </a: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p:txBody>
      </p:sp>
      <p:pic>
        <p:nvPicPr>
          <p:cNvPr id="6" name="Picture 3"/>
          <p:cNvPicPr>
            <a:picLocks noChangeAspect="1" noChangeArrowheads="1"/>
          </p:cNvPicPr>
          <p:nvPr/>
        </p:nvPicPr>
        <p:blipFill>
          <a:blip r:embed="rId2" cstate="print"/>
          <a:srcRect/>
          <a:stretch>
            <a:fillRect/>
          </a:stretch>
        </p:blipFill>
        <p:spPr bwMode="auto">
          <a:xfrm>
            <a:off x="2743200" y="1676400"/>
            <a:ext cx="2276475" cy="914400"/>
          </a:xfrm>
          <a:prstGeom prst="rect">
            <a:avLst/>
          </a:prstGeom>
          <a:noFill/>
          <a:ln w="9525">
            <a:noFill/>
            <a:miter lim="800000"/>
            <a:headEnd/>
            <a:tailEnd/>
          </a:ln>
        </p:spPr>
      </p:pic>
      <p:pic>
        <p:nvPicPr>
          <p:cNvPr id="6148" name="Picture 4"/>
          <p:cNvPicPr>
            <a:picLocks noChangeAspect="1" noChangeArrowheads="1"/>
          </p:cNvPicPr>
          <p:nvPr/>
        </p:nvPicPr>
        <p:blipFill>
          <a:blip r:embed="rId3" cstate="print"/>
          <a:srcRect/>
          <a:stretch>
            <a:fillRect/>
          </a:stretch>
        </p:blipFill>
        <p:spPr bwMode="auto">
          <a:xfrm>
            <a:off x="2743200" y="3200400"/>
            <a:ext cx="2133600" cy="838200"/>
          </a:xfrm>
          <a:prstGeom prst="rect">
            <a:avLst/>
          </a:prstGeom>
          <a:noFill/>
          <a:ln w="9525">
            <a:noFill/>
            <a:miter lim="800000"/>
            <a:headEnd/>
            <a:tailEnd/>
          </a:ln>
        </p:spPr>
      </p:pic>
      <p:pic>
        <p:nvPicPr>
          <p:cNvPr id="6149" name="Picture 5"/>
          <p:cNvPicPr>
            <a:picLocks noChangeAspect="1" noChangeArrowheads="1"/>
          </p:cNvPicPr>
          <p:nvPr/>
        </p:nvPicPr>
        <p:blipFill>
          <a:blip r:embed="rId4" cstate="print"/>
          <a:srcRect/>
          <a:stretch>
            <a:fillRect/>
          </a:stretch>
        </p:blipFill>
        <p:spPr bwMode="auto">
          <a:xfrm>
            <a:off x="2209800" y="4953000"/>
            <a:ext cx="1962150" cy="933450"/>
          </a:xfrm>
          <a:prstGeom prst="rect">
            <a:avLst/>
          </a:prstGeom>
          <a:noFill/>
          <a:ln w="9525">
            <a:noFill/>
            <a:miter lim="800000"/>
            <a:headEnd/>
            <a:tailEnd/>
          </a:ln>
        </p:spPr>
      </p:pic>
      <p:sp>
        <p:nvSpPr>
          <p:cNvPr id="10" name="TextBox 9"/>
          <p:cNvSpPr txBox="1"/>
          <p:nvPr/>
        </p:nvSpPr>
        <p:spPr>
          <a:xfrm>
            <a:off x="4267200" y="5105400"/>
            <a:ext cx="2057400" cy="584775"/>
          </a:xfrm>
          <a:prstGeom prst="rect">
            <a:avLst/>
          </a:prstGeom>
          <a:noFill/>
        </p:spPr>
        <p:txBody>
          <a:bodyPr wrap="square" rtlCol="0">
            <a:spAutoFit/>
          </a:bodyPr>
          <a:lstStyle/>
          <a:p>
            <a:r>
              <a:rPr lang="en-US" sz="3200" dirty="0" smtClean="0"/>
              <a:t>= </a:t>
            </a:r>
            <a:r>
              <a:rPr lang="en-US" sz="3200" dirty="0" smtClean="0">
                <a:latin typeface="Times New Roman" pitchFamily="18" charset="0"/>
                <a:cs typeface="Times New Roman" pitchFamily="18" charset="0"/>
              </a:rPr>
              <a:t>V</a:t>
            </a:r>
            <a:r>
              <a:rPr lang="en-US" sz="3200" baseline="30000" dirty="0" smtClean="0">
                <a:latin typeface="Times New Roman" pitchFamily="18" charset="0"/>
                <a:cs typeface="Times New Roman" pitchFamily="18" charset="0"/>
              </a:rPr>
              <a:t>2</a:t>
            </a:r>
            <a:r>
              <a:rPr lang="en-US" sz="3200" dirty="0" smtClean="0">
                <a:latin typeface="Times New Roman" pitchFamily="18" charset="0"/>
                <a:cs typeface="Times New Roman" pitchFamily="18" charset="0"/>
              </a:rPr>
              <a:t> / 4 </a:t>
            </a:r>
            <a:endParaRPr lang="en-US" sz="3200" dirty="0"/>
          </a:p>
        </p:txBody>
      </p:sp>
    </p:spTree>
  </p:cSld>
  <p:clrMapOvr>
    <a:masterClrMapping/>
  </p:clrMapOvr>
  <p:transition spd="med">
    <p:wipe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04088"/>
          </a:xfrm>
        </p:spPr>
        <p:txBody>
          <a:bodyPr>
            <a:normAutofit/>
          </a:bodyPr>
          <a:lstStyle/>
          <a:p>
            <a:pPr algn="ctr"/>
            <a:r>
              <a:rPr lang="en-US" sz="3600" b="1" dirty="0" smtClean="0">
                <a:latin typeface="Times New Roman" pitchFamily="18" charset="0"/>
                <a:cs typeface="Times New Roman" pitchFamily="18" charset="0"/>
              </a:rPr>
              <a:t>Single Mode (SM) Fibers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4800600"/>
          </a:xfrm>
        </p:spPr>
        <p:txBody>
          <a:bodyPr>
            <a:normAutofit/>
          </a:bodyPr>
          <a:lstStyle/>
          <a:p>
            <a:pPr algn="just">
              <a:lnSpc>
                <a:spcPct val="150000"/>
              </a:lnSpc>
            </a:pPr>
            <a:r>
              <a:rPr lang="en-US" sz="2400" b="1" dirty="0" smtClean="0">
                <a:solidFill>
                  <a:srgbClr val="3333CC"/>
                </a:solidFill>
                <a:latin typeface="Times New Roman" pitchFamily="18" charset="0"/>
                <a:cs typeface="Times New Roman" pitchFamily="18" charset="0"/>
              </a:rPr>
              <a:t>Designed to allow only one mode of propagation</a:t>
            </a:r>
            <a:r>
              <a:rPr lang="en-US" sz="2400" dirty="0" smtClean="0">
                <a:latin typeface="Times New Roman" pitchFamily="18" charset="0"/>
                <a:cs typeface="Times New Roman" pitchFamily="18" charset="0"/>
              </a:rPr>
              <a:t>.</a:t>
            </a:r>
          </a:p>
          <a:p>
            <a:pPr algn="just">
              <a:lnSpc>
                <a:spcPct val="150000"/>
              </a:lnSpc>
            </a:pPr>
            <a:r>
              <a:rPr lang="en-US" sz="2400" dirty="0" smtClean="0">
                <a:latin typeface="Times New Roman" pitchFamily="18" charset="0"/>
                <a:cs typeface="Times New Roman" pitchFamily="18" charset="0"/>
              </a:rPr>
              <a:t>For single-mode operation, only  </a:t>
            </a:r>
            <a:r>
              <a:rPr lang="en-US" sz="2400" b="1" dirty="0" smtClean="0">
                <a:latin typeface="Times New Roman" pitchFamily="18" charset="0"/>
                <a:cs typeface="Times New Roman" pitchFamily="18" charset="0"/>
              </a:rPr>
              <a:t>LP01</a:t>
            </a:r>
            <a:r>
              <a:rPr lang="en-US" sz="2400" dirty="0" smtClean="0">
                <a:latin typeface="Times New Roman" pitchFamily="18" charset="0"/>
                <a:cs typeface="Times New Roman" pitchFamily="18" charset="0"/>
              </a:rPr>
              <a:t> mode can exist. This mode known as </a:t>
            </a:r>
            <a:r>
              <a:rPr lang="en-US" sz="2400" dirty="0" smtClean="0">
                <a:solidFill>
                  <a:srgbClr val="FF0000"/>
                </a:solidFill>
                <a:latin typeface="Times New Roman" pitchFamily="18" charset="0"/>
                <a:cs typeface="Times New Roman" pitchFamily="18" charset="0"/>
              </a:rPr>
              <a:t>fundamental mode </a:t>
            </a:r>
            <a:r>
              <a:rPr lang="en-US" sz="2400" dirty="0" smtClean="0">
                <a:latin typeface="Times New Roman" pitchFamily="18" charset="0"/>
                <a:cs typeface="Times New Roman" pitchFamily="18" charset="0"/>
              </a:rPr>
              <a:t>of the fiber.</a:t>
            </a:r>
          </a:p>
          <a:p>
            <a:pPr algn="just">
              <a:lnSpc>
                <a:spcPct val="150000"/>
              </a:lnSpc>
            </a:pPr>
            <a:r>
              <a:rPr lang="en-US" sz="2400" dirty="0" smtClean="0">
                <a:latin typeface="Times New Roman" pitchFamily="18" charset="0"/>
                <a:cs typeface="Times New Roman" pitchFamily="18" charset="0"/>
              </a:rPr>
              <a:t>V for SM propagation of LP01 mode in step index fiber is in the range </a:t>
            </a:r>
          </a:p>
          <a:p>
            <a:pPr algn="just">
              <a:lnSpc>
                <a:spcPct val="150000"/>
              </a:lnSpc>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0  ≤ V &lt; 2.405</a:t>
            </a:r>
          </a:p>
          <a:p>
            <a:pPr algn="just">
              <a:lnSpc>
                <a:spcPct val="150000"/>
              </a:lnSpc>
            </a:pPr>
            <a:r>
              <a:rPr lang="en-US" sz="2400" dirty="0" smtClean="0">
                <a:latin typeface="Times New Roman" pitchFamily="18" charset="0"/>
                <a:cs typeface="Times New Roman" pitchFamily="18" charset="0"/>
              </a:rPr>
              <a:t>Fundamental mode has </a:t>
            </a:r>
            <a:r>
              <a:rPr lang="en-US" sz="2400" b="1" dirty="0" smtClean="0">
                <a:latin typeface="Times New Roman" pitchFamily="18" charset="0"/>
                <a:cs typeface="Times New Roman" pitchFamily="18" charset="0"/>
              </a:rPr>
              <a:t>no cutoff </a:t>
            </a:r>
            <a:r>
              <a:rPr lang="en-US" sz="2400" dirty="0" smtClean="0">
                <a:latin typeface="Times New Roman" pitchFamily="18" charset="0"/>
                <a:cs typeface="Times New Roman" pitchFamily="18" charset="0"/>
              </a:rPr>
              <a:t>and is always supported by a fiber.</a:t>
            </a:r>
          </a:p>
        </p:txBody>
      </p:sp>
    </p:spTree>
  </p:cSld>
  <p:clrMapOvr>
    <a:masterClrMapping/>
  </p:clrMapOvr>
  <p:transition spd="med">
    <p:wipe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lnSpcReduction="10000"/>
          </a:bodyPr>
          <a:lstStyle/>
          <a:p>
            <a:pPr>
              <a:lnSpc>
                <a:spcPct val="150000"/>
              </a:lnSpc>
              <a:buNone/>
            </a:pPr>
            <a:r>
              <a:rPr lang="en-US" sz="2800" b="1" dirty="0" smtClean="0">
                <a:latin typeface="Times New Roman" pitchFamily="18" charset="0"/>
                <a:cs typeface="Times New Roman" pitchFamily="18" charset="0"/>
              </a:rPr>
              <a:t>Graded index fiber for single mode operation</a:t>
            </a:r>
            <a:endParaRPr lang="en-US" b="1" dirty="0" smtClean="0">
              <a:latin typeface="Times New Roman" pitchFamily="18" charset="0"/>
              <a:cs typeface="Times New Roman" pitchFamily="18" charset="0"/>
            </a:endParaRPr>
          </a:p>
          <a:p>
            <a:pPr algn="just">
              <a:lnSpc>
                <a:spcPct val="150000"/>
              </a:lnSpc>
              <a:buFont typeface="Wingdings" pitchFamily="2" charset="2"/>
              <a:buChar char="Ø"/>
            </a:pPr>
            <a:r>
              <a:rPr lang="en-US" sz="2800" dirty="0" smtClean="0">
                <a:latin typeface="Times New Roman" pitchFamily="18" charset="0"/>
                <a:cs typeface="Times New Roman" pitchFamily="18" charset="0"/>
              </a:rPr>
              <a:t>Also defined for single mode operation</a:t>
            </a:r>
          </a:p>
          <a:p>
            <a:pPr algn="just">
              <a:lnSpc>
                <a:spcPct val="150000"/>
              </a:lnSpc>
              <a:buFont typeface="Wingdings" pitchFamily="2" charset="2"/>
              <a:buChar char="Ø"/>
            </a:pPr>
            <a:r>
              <a:rPr lang="en-US" sz="2800" dirty="0" smtClean="0">
                <a:latin typeface="Times New Roman" pitchFamily="18" charset="0"/>
                <a:cs typeface="Times New Roman" pitchFamily="18" charset="0"/>
              </a:rPr>
              <a:t>The cutoff value of  normalized frequency Vc to support  a single mode in a Graded index fiber is given by,</a:t>
            </a:r>
          </a:p>
          <a:p>
            <a:pPr>
              <a:lnSpc>
                <a:spcPct val="150000"/>
              </a:lnSpc>
              <a:buNone/>
            </a:pPr>
            <a:r>
              <a:rPr lang="en-US" sz="2800" b="1"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Vc = 2.405(1 + 2/</a:t>
            </a:r>
            <a:r>
              <a:rPr lang="el-GR" sz="2800" b="1" dirty="0" smtClean="0">
                <a:solidFill>
                  <a:srgbClr val="FF0000"/>
                </a:solidFill>
                <a:latin typeface="Times New Roman" pitchFamily="18" charset="0"/>
                <a:cs typeface="Times New Roman" pitchFamily="18" charset="0"/>
              </a:rPr>
              <a:t>α)</a:t>
            </a:r>
            <a:r>
              <a:rPr lang="pt-BR" sz="2800" b="1" baseline="30000" dirty="0" smtClean="0">
                <a:solidFill>
                  <a:srgbClr val="FF0000"/>
                </a:solidFill>
                <a:latin typeface="Times New Roman" pitchFamily="18" charset="0"/>
                <a:cs typeface="Times New Roman" pitchFamily="18" charset="0"/>
              </a:rPr>
              <a:t>1/2</a:t>
            </a:r>
          </a:p>
          <a:p>
            <a:pPr>
              <a:lnSpc>
                <a:spcPct val="150000"/>
              </a:lnSpc>
              <a:buFont typeface="Wingdings" pitchFamily="2" charset="2"/>
              <a:buChar char="Ø"/>
            </a:pPr>
            <a:r>
              <a:rPr lang="en-US" sz="2800" dirty="0" smtClean="0">
                <a:latin typeface="Times New Roman" pitchFamily="18" charset="0"/>
                <a:cs typeface="Times New Roman" pitchFamily="18" charset="0"/>
              </a:rPr>
              <a:t>Using this expression, it is possible to determine the fiber parameter, which give SM operation.</a:t>
            </a:r>
            <a:endParaRPr lang="en-US" sz="2800" b="1" dirty="0" smtClean="0">
              <a:solidFill>
                <a:srgbClr val="FF0000"/>
              </a:solidFill>
              <a:latin typeface="Times New Roman" pitchFamily="18" charset="0"/>
              <a:cs typeface="Times New Roman" pitchFamily="18" charset="0"/>
            </a:endParaRPr>
          </a:p>
          <a:p>
            <a:pPr>
              <a:lnSpc>
                <a:spcPct val="150000"/>
              </a:lnSpc>
              <a:buFont typeface="Wingdings" pitchFamily="2" charset="2"/>
              <a:buChar char="Ø"/>
            </a:pPr>
            <a:endParaRPr lang="en-US" sz="2800" b="1" dirty="0" smtClean="0">
              <a:latin typeface="Times New Roman" pitchFamily="18" charset="0"/>
              <a:cs typeface="Times New Roman" pitchFamily="18" charset="0"/>
            </a:endParaRPr>
          </a:p>
          <a:p>
            <a:pPr>
              <a:lnSpc>
                <a:spcPct val="150000"/>
              </a:lnSpc>
              <a:buFont typeface="Wingdings" pitchFamily="2" charset="2"/>
              <a:buChar char="Ø"/>
            </a:pPr>
            <a:endParaRPr lang="en-US" sz="2800" b="1" dirty="0" smtClean="0">
              <a:latin typeface="Times New Roman" pitchFamily="18" charset="0"/>
              <a:cs typeface="Times New Roman" pitchFamily="18" charset="0"/>
            </a:endParaRPr>
          </a:p>
        </p:txBody>
      </p:sp>
    </p:spTree>
  </p:cSld>
  <p:clrMapOvr>
    <a:masterClrMapping/>
  </p:clrMapOvr>
  <p:transition spd="med">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515112"/>
          </a:xfrm>
        </p:spPr>
        <p:txBody>
          <a:bodyPr>
            <a:noAutofit/>
          </a:bodyPr>
          <a:lstStyle/>
          <a:p>
            <a:pPr algn="ctr"/>
            <a:r>
              <a:rPr lang="en-US" sz="3600" b="1" dirty="0" smtClean="0">
                <a:latin typeface="Times New Roman" pitchFamily="18" charset="0"/>
                <a:cs typeface="Times New Roman" pitchFamily="18" charset="0"/>
              </a:rPr>
              <a:t>Application </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838200"/>
            <a:ext cx="8229600" cy="6019800"/>
          </a:xfrm>
        </p:spPr>
        <p:txBody>
          <a:bodyPr>
            <a:normAutofit fontScale="77500" lnSpcReduction="20000"/>
          </a:bodyPr>
          <a:lstStyle/>
          <a:p>
            <a:pPr algn="just">
              <a:lnSpc>
                <a:spcPct val="150000"/>
              </a:lnSpc>
              <a:buNone/>
            </a:pPr>
            <a:r>
              <a:rPr lang="en-US" sz="3100" b="1" dirty="0" smtClean="0">
                <a:latin typeface="Times New Roman" pitchFamily="18" charset="0"/>
                <a:cs typeface="Times New Roman" pitchFamily="18" charset="0"/>
              </a:rPr>
              <a:t>SM fibers recently used for optical  communication and telecommunication,  because,</a:t>
            </a:r>
          </a:p>
          <a:p>
            <a:pPr algn="just">
              <a:lnSpc>
                <a:spcPct val="150000"/>
              </a:lnSpc>
              <a:buFont typeface="Wingdings" pitchFamily="2" charset="2"/>
              <a:buChar char="ü"/>
            </a:pPr>
            <a:r>
              <a:rPr lang="en-US" sz="2800" dirty="0" smtClean="0">
                <a:latin typeface="Times New Roman" pitchFamily="18" charset="0"/>
                <a:cs typeface="Times New Roman" pitchFamily="18" charset="0"/>
              </a:rPr>
              <a:t>It utilize transmission bandwidth effectively.</a:t>
            </a:r>
          </a:p>
          <a:p>
            <a:pPr algn="just">
              <a:lnSpc>
                <a:spcPct val="150000"/>
              </a:lnSpc>
              <a:buFont typeface="Wingdings" pitchFamily="2" charset="2"/>
              <a:buChar char="ü"/>
            </a:pPr>
            <a:r>
              <a:rPr lang="en-US" sz="2800" dirty="0" smtClean="0">
                <a:latin typeface="Times New Roman" pitchFamily="18" charset="0"/>
                <a:cs typeface="Times New Roman" pitchFamily="18" charset="0"/>
              </a:rPr>
              <a:t>Lowest losses  in transmission media.</a:t>
            </a:r>
          </a:p>
          <a:p>
            <a:pPr algn="just">
              <a:lnSpc>
                <a:spcPct val="150000"/>
              </a:lnSpc>
              <a:buFont typeface="Wingdings" pitchFamily="2" charset="2"/>
              <a:buChar char="ü"/>
            </a:pPr>
            <a:r>
              <a:rPr lang="en-US" sz="2800" dirty="0" smtClean="0">
                <a:latin typeface="Times New Roman" pitchFamily="18" charset="0"/>
                <a:cs typeface="Times New Roman" pitchFamily="18" charset="0"/>
              </a:rPr>
              <a:t>Have  a superior transmission quality over other fiber types because of the absence of modal noise .</a:t>
            </a:r>
          </a:p>
          <a:p>
            <a:pPr algn="just">
              <a:lnSpc>
                <a:spcPct val="150000"/>
              </a:lnSpc>
              <a:buFont typeface="Wingdings" pitchFamily="2" charset="2"/>
              <a:buChar char="ü"/>
            </a:pPr>
            <a:r>
              <a:rPr lang="en-US" sz="2800" dirty="0" smtClean="0">
                <a:latin typeface="Times New Roman" pitchFamily="18" charset="0"/>
                <a:cs typeface="Times New Roman" pitchFamily="18" charset="0"/>
              </a:rPr>
              <a:t>They offer a substantial upgrade capability (i.e. future proofing) for future wide bandwidth services using either faster optical transmitters and receivers.</a:t>
            </a:r>
          </a:p>
          <a:p>
            <a:pPr algn="just">
              <a:lnSpc>
                <a:spcPct val="150000"/>
              </a:lnSpc>
              <a:buFont typeface="Wingdings" pitchFamily="2" charset="2"/>
              <a:buChar char="ü"/>
            </a:pPr>
            <a:r>
              <a:rPr lang="en-US" sz="2800" dirty="0" smtClean="0">
                <a:latin typeface="Times New Roman" pitchFamily="18" charset="0"/>
                <a:cs typeface="Times New Roman" pitchFamily="18" charset="0"/>
              </a:rPr>
              <a:t>They are compatible with the developing integrated optics technology.</a:t>
            </a:r>
          </a:p>
          <a:p>
            <a:pPr algn="just">
              <a:lnSpc>
                <a:spcPct val="150000"/>
              </a:lnSpc>
              <a:buFont typeface="Wingdings" pitchFamily="2" charset="2"/>
              <a:buChar char="ü"/>
            </a:pPr>
            <a:r>
              <a:rPr lang="en-US" sz="2800" dirty="0" smtClean="0">
                <a:latin typeface="Times New Roman" pitchFamily="18" charset="0"/>
                <a:cs typeface="Times New Roman" pitchFamily="18" charset="0"/>
              </a:rPr>
              <a:t>Long life time. </a:t>
            </a:r>
            <a:endParaRPr lang="en-US" sz="2800" dirty="0">
              <a:latin typeface="Times New Roman" pitchFamily="18" charset="0"/>
              <a:cs typeface="Times New Roman" pitchFamily="18" charset="0"/>
            </a:endParaRPr>
          </a:p>
        </p:txBody>
      </p:sp>
    </p:spTree>
  </p:cSld>
  <p:clrMapOvr>
    <a:masterClrMapping/>
  </p:clrMapOvr>
  <p:transition spd="med">
    <p:wipe di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a:bodyPr>
          <a:lstStyle/>
          <a:p>
            <a:pPr algn="ctr"/>
            <a:r>
              <a:rPr lang="en-US" sz="4000" b="1" dirty="0" smtClean="0">
                <a:latin typeface="Times New Roman" pitchFamily="18" charset="0"/>
                <a:cs typeface="Times New Roman" pitchFamily="18" charset="0"/>
              </a:rPr>
              <a:t>Parameters to be calculated…</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lnSpc>
                <a:spcPct val="150000"/>
              </a:lnSpc>
              <a:buFont typeface="Wingdings 2" pitchFamily="18" charset="2"/>
              <a:buChar char="×"/>
            </a:pPr>
            <a:r>
              <a:rPr lang="en-US" b="1" dirty="0" smtClean="0">
                <a:solidFill>
                  <a:srgbClr val="FF0000"/>
                </a:solidFill>
                <a:latin typeface="Times New Roman" pitchFamily="18" charset="0"/>
                <a:cs typeface="Times New Roman" pitchFamily="18" charset="0"/>
              </a:rPr>
              <a:t>Cutoff Wavelength (</a:t>
            </a:r>
            <a:r>
              <a:rPr lang="el-GR" b="1" dirty="0" smtClean="0">
                <a:solidFill>
                  <a:srgbClr val="FF0000"/>
                </a:solidFill>
                <a:latin typeface="Times New Roman" pitchFamily="18" charset="0"/>
                <a:cs typeface="Times New Roman" pitchFamily="18" charset="0"/>
              </a:rPr>
              <a:t>λ</a:t>
            </a:r>
            <a:r>
              <a:rPr lang="en-US" b="1" dirty="0" smtClean="0">
                <a:solidFill>
                  <a:srgbClr val="FF0000"/>
                </a:solidFill>
                <a:latin typeface="Times New Roman" pitchFamily="18" charset="0"/>
                <a:cs typeface="Times New Roman" pitchFamily="18" charset="0"/>
              </a:rPr>
              <a:t>c)</a:t>
            </a:r>
          </a:p>
          <a:p>
            <a:pPr algn="just">
              <a:lnSpc>
                <a:spcPct val="150000"/>
              </a:lnSpc>
              <a:buFont typeface="Wingdings 2" pitchFamily="18" charset="2"/>
              <a:buChar char="×"/>
            </a:pPr>
            <a:r>
              <a:rPr lang="en-US" b="1" dirty="0" smtClean="0">
                <a:solidFill>
                  <a:srgbClr val="FF0000"/>
                </a:solidFill>
                <a:latin typeface="Times New Roman" pitchFamily="18" charset="0"/>
                <a:cs typeface="Times New Roman" pitchFamily="18" charset="0"/>
              </a:rPr>
              <a:t>Mode Field Diameter (MFD)</a:t>
            </a:r>
          </a:p>
          <a:p>
            <a:pPr algn="just">
              <a:lnSpc>
                <a:spcPct val="150000"/>
              </a:lnSpc>
              <a:buFont typeface="Wingdings 2" pitchFamily="18" charset="2"/>
              <a:buChar char="×"/>
            </a:pPr>
            <a:r>
              <a:rPr lang="en-US" b="1" dirty="0" smtClean="0">
                <a:solidFill>
                  <a:srgbClr val="FF0000"/>
                </a:solidFill>
                <a:latin typeface="Times New Roman" pitchFamily="18" charset="0"/>
                <a:cs typeface="Times New Roman" pitchFamily="18" charset="0"/>
              </a:rPr>
              <a:t>Effective Refractive Index</a:t>
            </a:r>
          </a:p>
          <a:p>
            <a:pPr algn="just">
              <a:lnSpc>
                <a:spcPct val="150000"/>
              </a:lnSpc>
              <a:buFont typeface="Wingdings 2" pitchFamily="18" charset="2"/>
              <a:buChar char="×"/>
            </a:pPr>
            <a:r>
              <a:rPr lang="en-US" b="1" dirty="0" smtClean="0">
                <a:solidFill>
                  <a:srgbClr val="FF0000"/>
                </a:solidFill>
                <a:latin typeface="Times New Roman" pitchFamily="18" charset="0"/>
                <a:cs typeface="Times New Roman" pitchFamily="18" charset="0"/>
              </a:rPr>
              <a:t>Group Delay and Mode Delay Factor</a:t>
            </a:r>
          </a:p>
          <a:p>
            <a:pPr algn="just">
              <a:lnSpc>
                <a:spcPct val="150000"/>
              </a:lnSpc>
              <a:buFont typeface="Wingdings 2" pitchFamily="18" charset="2"/>
              <a:buChar char="×"/>
            </a:pPr>
            <a:r>
              <a:rPr lang="en-US" b="1" dirty="0" smtClean="0">
                <a:solidFill>
                  <a:srgbClr val="FF0000"/>
                </a:solidFill>
                <a:latin typeface="Times New Roman" pitchFamily="18" charset="0"/>
                <a:cs typeface="Times New Roman" pitchFamily="18" charset="0"/>
              </a:rPr>
              <a:t>The Gaussian Approximation</a:t>
            </a:r>
          </a:p>
          <a:p>
            <a:pPr algn="just">
              <a:lnSpc>
                <a:spcPct val="150000"/>
              </a:lnSpc>
              <a:buFont typeface="Wingdings 2" pitchFamily="18" charset="2"/>
              <a:buChar char="×"/>
            </a:pPr>
            <a:r>
              <a:rPr lang="en-US" b="1" dirty="0" smtClean="0">
                <a:solidFill>
                  <a:srgbClr val="FF0000"/>
                </a:solidFill>
                <a:latin typeface="Times New Roman" pitchFamily="18" charset="0"/>
                <a:cs typeface="Times New Roman" pitchFamily="18" charset="0"/>
              </a:rPr>
              <a:t>Equivalent Step Index Methods (ESI)</a:t>
            </a:r>
          </a:p>
          <a:p>
            <a:pPr algn="just">
              <a:lnSpc>
                <a:spcPct val="150000"/>
              </a:lnSpc>
              <a:buFont typeface="Wingdings 2" pitchFamily="18" charset="2"/>
              <a:buChar char="×"/>
            </a:pPr>
            <a:endParaRPr lang="en-US" b="1" dirty="0">
              <a:solidFill>
                <a:srgbClr val="FF0000"/>
              </a:solidFill>
              <a:latin typeface="Times New Roman" pitchFamily="18" charset="0"/>
              <a:cs typeface="Times New Roman" pitchFamily="18" charset="0"/>
            </a:endParaRPr>
          </a:p>
        </p:txBody>
      </p:sp>
    </p:spTree>
  </p:cSld>
  <p:clrMapOvr>
    <a:masterClrMapping/>
  </p:clrMapOvr>
  <p:transition spd="med">
    <p:wipe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Autofit/>
          </a:bodyPr>
          <a:lstStyle/>
          <a:p>
            <a:pPr algn="ctr"/>
            <a:r>
              <a:rPr lang="en-US" sz="3600" b="1" dirty="0" smtClean="0">
                <a:solidFill>
                  <a:srgbClr val="FF0000"/>
                </a:solidFill>
                <a:latin typeface="Times New Roman" pitchFamily="18" charset="0"/>
                <a:cs typeface="Times New Roman" pitchFamily="18" charset="0"/>
              </a:rPr>
              <a:t>Cutoff Wavelength (</a:t>
            </a:r>
            <a:r>
              <a:rPr lang="el-GR" sz="3600" b="1" dirty="0" smtClean="0">
                <a:solidFill>
                  <a:srgbClr val="FF0000"/>
                </a:solidFill>
                <a:latin typeface="Times New Roman" pitchFamily="18" charset="0"/>
                <a:cs typeface="Times New Roman" pitchFamily="18" charset="0"/>
              </a:rPr>
              <a:t>λ</a:t>
            </a:r>
            <a:r>
              <a:rPr lang="en-US" sz="3600" b="1" dirty="0" smtClean="0">
                <a:solidFill>
                  <a:srgbClr val="FF0000"/>
                </a:solidFill>
                <a:latin typeface="Times New Roman" pitchFamily="18" charset="0"/>
                <a:cs typeface="Times New Roman" pitchFamily="18" charset="0"/>
              </a:rPr>
              <a:t>c)</a:t>
            </a:r>
            <a:endParaRPr lang="en-US" sz="3600" dirty="0"/>
          </a:p>
        </p:txBody>
      </p:sp>
      <p:sp>
        <p:nvSpPr>
          <p:cNvPr id="3" name="Content Placeholder 2"/>
          <p:cNvSpPr>
            <a:spLocks noGrp="1"/>
          </p:cNvSpPr>
          <p:nvPr>
            <p:ph idx="1"/>
          </p:nvPr>
        </p:nvSpPr>
        <p:spPr>
          <a:xfrm>
            <a:off x="457200" y="1295400"/>
            <a:ext cx="8686800" cy="5334000"/>
          </a:xfrm>
        </p:spPr>
        <p:txBody>
          <a:bodyPr>
            <a:normAutofit/>
          </a:bodyPr>
          <a:lstStyle/>
          <a:p>
            <a:r>
              <a:rPr lang="en-US" sz="2400" dirty="0" smtClean="0">
                <a:latin typeface="Times New Roman" pitchFamily="18" charset="0"/>
                <a:cs typeface="Times New Roman" pitchFamily="18" charset="0"/>
              </a:rPr>
              <a:t>Important transmission parameter</a:t>
            </a:r>
          </a:p>
          <a:p>
            <a:r>
              <a:rPr lang="en-US" sz="2400" dirty="0" smtClean="0">
                <a:latin typeface="Times New Roman" pitchFamily="18" charset="0"/>
                <a:cs typeface="Times New Roman" pitchFamily="18" charset="0"/>
              </a:rPr>
              <a:t>Theoretical value for </a:t>
            </a:r>
            <a:r>
              <a:rPr lang="el-GR" sz="2400" b="1" dirty="0" smtClean="0">
                <a:latin typeface="Times New Roman" pitchFamily="18" charset="0"/>
                <a:cs typeface="Times New Roman" pitchFamily="18" charset="0"/>
              </a:rPr>
              <a:t>λ</a:t>
            </a:r>
            <a:r>
              <a:rPr lang="en-US" sz="2400" b="1" dirty="0" smtClean="0">
                <a:latin typeface="Times New Roman" pitchFamily="18" charset="0"/>
                <a:cs typeface="Times New Roman" pitchFamily="18" charset="0"/>
              </a:rPr>
              <a:t>c</a:t>
            </a:r>
          </a:p>
          <a:p>
            <a:endParaRPr lang="en-US" sz="2400" b="1" dirty="0" smtClean="0">
              <a:latin typeface="Times New Roman" pitchFamily="18" charset="0"/>
              <a:cs typeface="Times New Roman" pitchFamily="18" charset="0"/>
            </a:endParaRPr>
          </a:p>
          <a:p>
            <a:endParaRPr lang="en-US" sz="2400" b="1"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V in terms of relative refractive index</a:t>
            </a:r>
          </a:p>
          <a:p>
            <a:r>
              <a:rPr lang="en-US" sz="2400" dirty="0" smtClean="0">
                <a:latin typeface="Times New Roman" pitchFamily="18" charset="0"/>
                <a:cs typeface="Times New Roman" pitchFamily="18" charset="0"/>
              </a:rPr>
              <a:t>For step index fiber , Vc = 2.405 </a:t>
            </a:r>
          </a:p>
          <a:p>
            <a:pPr>
              <a:buNone/>
            </a:pPr>
            <a:r>
              <a:rPr lang="en-US" sz="2400" dirty="0" smtClean="0">
                <a:latin typeface="Times New Roman" pitchFamily="18" charset="0"/>
                <a:cs typeface="Times New Roman" pitchFamily="18" charset="0"/>
              </a:rPr>
              <a:t>Then, </a:t>
            </a:r>
          </a:p>
          <a:p>
            <a:pPr>
              <a:buNone/>
            </a:pPr>
            <a:r>
              <a:rPr lang="en-US" sz="2400" b="1" dirty="0" smtClean="0">
                <a:latin typeface="Times New Roman" pitchFamily="18" charset="0"/>
                <a:cs typeface="Times New Roman" pitchFamily="18" charset="0"/>
              </a:rPr>
              <a:t>		</a:t>
            </a:r>
          </a:p>
          <a:p>
            <a:pPr>
              <a:buNone/>
            </a:pPr>
            <a:endParaRPr lang="en-US" sz="2400" b="1" dirty="0" smtClean="0">
              <a:latin typeface="Times New Roman" pitchFamily="18" charset="0"/>
              <a:cs typeface="Times New Roman" pitchFamily="18" charset="0"/>
            </a:endParaRPr>
          </a:p>
          <a:p>
            <a:pPr>
              <a:buNone/>
            </a:pPr>
            <a:endParaRPr lang="en-US" sz="2400" b="1"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For practical system, value of </a:t>
            </a:r>
            <a:r>
              <a:rPr lang="el-GR" sz="2400" b="1" dirty="0" smtClean="0">
                <a:latin typeface="Times New Roman" pitchFamily="18" charset="0"/>
                <a:cs typeface="Times New Roman" pitchFamily="18" charset="0"/>
              </a:rPr>
              <a:t>λ</a:t>
            </a:r>
            <a:r>
              <a:rPr lang="en-US" sz="2400" b="1" dirty="0" smtClean="0">
                <a:latin typeface="Times New Roman" pitchFamily="18" charset="0"/>
                <a:cs typeface="Times New Roman" pitchFamily="18" charset="0"/>
              </a:rPr>
              <a:t>c is = 1.3</a:t>
            </a:r>
            <a:r>
              <a:rPr lang="el-GR" sz="2400" b="1" dirty="0" smtClean="0">
                <a:latin typeface="Times New Roman" pitchFamily="18" charset="0"/>
                <a:cs typeface="Times New Roman" pitchFamily="18" charset="0"/>
                <a:sym typeface="Wingdings 2"/>
              </a:rPr>
              <a:t> μ</a:t>
            </a:r>
            <a:r>
              <a:rPr lang="en-US" sz="2400" b="1" dirty="0" smtClean="0">
                <a:latin typeface="Times New Roman" pitchFamily="18" charset="0"/>
                <a:cs typeface="Times New Roman" pitchFamily="18" charset="0"/>
                <a:sym typeface="Wingdings 2"/>
              </a:rPr>
              <a:t>m to avoid model noise.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For single mode fiber, value of </a:t>
            </a:r>
            <a:r>
              <a:rPr lang="el-GR" sz="2400" b="1" dirty="0" smtClean="0">
                <a:latin typeface="Times New Roman" pitchFamily="18" charset="0"/>
                <a:cs typeface="Times New Roman" pitchFamily="18" charset="0"/>
              </a:rPr>
              <a:t>λ</a:t>
            </a:r>
            <a:r>
              <a:rPr lang="en-US" sz="2400" b="1" dirty="0" smtClean="0">
                <a:latin typeface="Times New Roman" pitchFamily="18" charset="0"/>
                <a:cs typeface="Times New Roman" pitchFamily="18" charset="0"/>
              </a:rPr>
              <a:t>c is = 1.1 to 1.28</a:t>
            </a:r>
            <a:r>
              <a:rPr lang="el-GR" sz="2400" b="1" dirty="0" smtClean="0">
                <a:latin typeface="Times New Roman" pitchFamily="18" charset="0"/>
                <a:cs typeface="Times New Roman" pitchFamily="18" charset="0"/>
                <a:sym typeface="Wingdings 2"/>
              </a:rPr>
              <a:t> μ</a:t>
            </a:r>
            <a:r>
              <a:rPr lang="en-US" sz="2400" b="1" dirty="0" smtClean="0">
                <a:latin typeface="Times New Roman" pitchFamily="18" charset="0"/>
                <a:cs typeface="Times New Roman" pitchFamily="18" charset="0"/>
                <a:sym typeface="Wingdings 2"/>
              </a:rPr>
              <a:t>m </a:t>
            </a:r>
            <a:r>
              <a:rPr lang="en-US" sz="2400" b="1"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cstate="print"/>
          <a:srcRect/>
          <a:stretch>
            <a:fillRect/>
          </a:stretch>
        </p:blipFill>
        <p:spPr bwMode="auto">
          <a:xfrm>
            <a:off x="3886200" y="1752600"/>
            <a:ext cx="2286000" cy="1219200"/>
          </a:xfrm>
          <a:prstGeom prst="rect">
            <a:avLst/>
          </a:prstGeom>
          <a:noFill/>
          <a:ln w="9525">
            <a:noFill/>
            <a:miter lim="800000"/>
            <a:headEnd/>
            <a:tailEnd/>
          </a:ln>
        </p:spPr>
      </p:pic>
      <p:pic>
        <p:nvPicPr>
          <p:cNvPr id="7171" name="Picture 3"/>
          <p:cNvPicPr>
            <a:picLocks noChangeAspect="1" noChangeArrowheads="1"/>
          </p:cNvPicPr>
          <p:nvPr/>
        </p:nvPicPr>
        <p:blipFill>
          <a:blip r:embed="rId3" cstate="print"/>
          <a:srcRect/>
          <a:stretch>
            <a:fillRect/>
          </a:stretch>
        </p:blipFill>
        <p:spPr bwMode="auto">
          <a:xfrm>
            <a:off x="5486400" y="3048000"/>
            <a:ext cx="2257425" cy="1019175"/>
          </a:xfrm>
          <a:prstGeom prst="rect">
            <a:avLst/>
          </a:prstGeom>
          <a:noFill/>
          <a:ln w="9525">
            <a:noFill/>
            <a:miter lim="800000"/>
            <a:headEnd/>
            <a:tailEnd/>
          </a:ln>
        </p:spPr>
      </p:pic>
      <p:pic>
        <p:nvPicPr>
          <p:cNvPr id="7173" name="Picture 5"/>
          <p:cNvPicPr>
            <a:picLocks noChangeAspect="1" noChangeArrowheads="1"/>
          </p:cNvPicPr>
          <p:nvPr/>
        </p:nvPicPr>
        <p:blipFill>
          <a:blip r:embed="rId4" cstate="print"/>
          <a:srcRect/>
          <a:stretch>
            <a:fillRect/>
          </a:stretch>
        </p:blipFill>
        <p:spPr bwMode="auto">
          <a:xfrm>
            <a:off x="3352800" y="4191000"/>
            <a:ext cx="1676400" cy="1295400"/>
          </a:xfrm>
          <a:prstGeom prst="rect">
            <a:avLst/>
          </a:prstGeom>
          <a:noFill/>
          <a:ln w="9525">
            <a:noFill/>
            <a:miter lim="800000"/>
            <a:headEnd/>
            <a:tailEnd/>
          </a:ln>
        </p:spPr>
      </p:pic>
      <p:pic>
        <p:nvPicPr>
          <p:cNvPr id="7174" name="Picture 6"/>
          <p:cNvPicPr>
            <a:picLocks noChangeAspect="1" noChangeArrowheads="1"/>
          </p:cNvPicPr>
          <p:nvPr/>
        </p:nvPicPr>
        <p:blipFill>
          <a:blip r:embed="rId5" cstate="print"/>
          <a:srcRect/>
          <a:stretch>
            <a:fillRect/>
          </a:stretch>
        </p:blipFill>
        <p:spPr bwMode="auto">
          <a:xfrm>
            <a:off x="1524000" y="4114800"/>
            <a:ext cx="1371600" cy="1295400"/>
          </a:xfrm>
          <a:prstGeom prst="rect">
            <a:avLst/>
          </a:prstGeom>
          <a:noFill/>
          <a:ln w="9525">
            <a:noFill/>
            <a:miter lim="800000"/>
            <a:headEnd/>
            <a:tailEnd/>
          </a:ln>
        </p:spPr>
      </p:pic>
      <p:sp>
        <p:nvSpPr>
          <p:cNvPr id="9" name="TextBox 8"/>
          <p:cNvSpPr txBox="1"/>
          <p:nvPr/>
        </p:nvSpPr>
        <p:spPr>
          <a:xfrm>
            <a:off x="2895600" y="4648200"/>
            <a:ext cx="381000" cy="523220"/>
          </a:xfrm>
          <a:prstGeom prst="rect">
            <a:avLst/>
          </a:prstGeom>
          <a:noFill/>
        </p:spPr>
        <p:txBody>
          <a:bodyPr wrap="square" rtlCol="0">
            <a:spAutoFit/>
          </a:bodyPr>
          <a:lstStyle/>
          <a:p>
            <a:r>
              <a:rPr lang="en-US" sz="2800" dirty="0" smtClean="0">
                <a:sym typeface="Wingdings" pitchFamily="2" charset="2"/>
              </a:rPr>
              <a:t></a:t>
            </a:r>
            <a:endParaRPr lang="en-US" sz="2800" dirty="0"/>
          </a:p>
        </p:txBody>
      </p:sp>
    </p:spTree>
  </p:cSld>
  <p:clrMapOvr>
    <a:masterClrMapping/>
  </p:clrMapOvr>
  <p:transition spd="med">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27888"/>
          </a:xfrm>
        </p:spPr>
        <p:txBody>
          <a:bodyPr>
            <a:normAutofit/>
          </a:bodyPr>
          <a:lstStyle/>
          <a:p>
            <a:pPr algn="ctr"/>
            <a:r>
              <a:rPr lang="en-US" sz="3600" b="1" dirty="0" smtClean="0">
                <a:solidFill>
                  <a:srgbClr val="FF0000"/>
                </a:solidFill>
                <a:latin typeface="Times New Roman" pitchFamily="18" charset="0"/>
                <a:cs typeface="Times New Roman" pitchFamily="18" charset="0"/>
              </a:rPr>
              <a:t>Mode Field Diameter (MFD)</a:t>
            </a:r>
            <a:endParaRPr lang="en-US" sz="3600" dirty="0"/>
          </a:p>
        </p:txBody>
      </p:sp>
      <p:sp>
        <p:nvSpPr>
          <p:cNvPr id="3" name="Content Placeholder 2"/>
          <p:cNvSpPr>
            <a:spLocks noGrp="1"/>
          </p:cNvSpPr>
          <p:nvPr>
            <p:ph idx="1"/>
          </p:nvPr>
        </p:nvSpPr>
        <p:spPr>
          <a:xfrm>
            <a:off x="457200" y="1524000"/>
            <a:ext cx="8229600" cy="4800600"/>
          </a:xfrm>
        </p:spPr>
        <p:txBody>
          <a:bodyPr>
            <a:normAutofit/>
          </a:bodyPr>
          <a:lstStyle/>
          <a:p>
            <a:pPr marL="0" indent="0" algn="just">
              <a:buNone/>
            </a:pPr>
            <a:r>
              <a:rPr lang="en-US" dirty="0" smtClean="0">
                <a:latin typeface="Times New Roman" pitchFamily="18" charset="0"/>
                <a:cs typeface="Times New Roman" pitchFamily="18" charset="0"/>
              </a:rPr>
              <a:t>	Determined from the mode-field distribution of the fundamental mode LP01.</a:t>
            </a:r>
          </a:p>
          <a:p>
            <a:pPr algn="just">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MFD = 2</a:t>
            </a:r>
            <a:r>
              <a:rPr lang="el-GR" b="1" dirty="0" smtClean="0">
                <a:latin typeface="Times New Roman" pitchFamily="18" charset="0"/>
                <a:cs typeface="Times New Roman" pitchFamily="18" charset="0"/>
              </a:rPr>
              <a:t>ω</a:t>
            </a:r>
            <a:r>
              <a:rPr lang="en-US" b="1" baseline="-25000" dirty="0" smtClean="0">
                <a:latin typeface="Times New Roman" pitchFamily="18" charset="0"/>
                <a:cs typeface="Times New Roman" pitchFamily="18" charset="0"/>
              </a:rPr>
              <a:t>0</a:t>
            </a:r>
            <a:r>
              <a:rPr lang="en-US" b="1"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Where, </a:t>
            </a:r>
            <a:r>
              <a:rPr lang="el-GR" b="1" dirty="0" smtClean="0">
                <a:solidFill>
                  <a:srgbClr val="3333CC"/>
                </a:solidFill>
                <a:latin typeface="Times New Roman" pitchFamily="18" charset="0"/>
                <a:cs typeface="Times New Roman" pitchFamily="18" charset="0"/>
              </a:rPr>
              <a:t>ω</a:t>
            </a:r>
            <a:r>
              <a:rPr lang="en-US" b="1" baseline="-25000" dirty="0" smtClean="0">
                <a:solidFill>
                  <a:srgbClr val="3333CC"/>
                </a:solidFill>
                <a:latin typeface="Times New Roman" pitchFamily="18" charset="0"/>
                <a:cs typeface="Times New Roman" pitchFamily="18" charset="0"/>
              </a:rPr>
              <a:t>0</a:t>
            </a:r>
            <a:r>
              <a:rPr lang="en-US" b="1" dirty="0" smtClean="0">
                <a:solidFill>
                  <a:srgbClr val="3333CC"/>
                </a:solidFill>
                <a:latin typeface="Times New Roman" pitchFamily="18" charset="0"/>
                <a:cs typeface="Times New Roman" pitchFamily="18" charset="0"/>
              </a:rPr>
              <a:t> – Spot size / Mode-field Radius, which is the nominal half width of the input excitation</a:t>
            </a:r>
            <a:r>
              <a:rPr lang="en-US" dirty="0" smtClean="0">
                <a:latin typeface="Times New Roman" pitchFamily="18" charset="0"/>
                <a:cs typeface="Times New Roman" pitchFamily="18" charset="0"/>
              </a:rPr>
              <a:t>.</a:t>
            </a:r>
          </a:p>
        </p:txBody>
      </p:sp>
      <p:pic>
        <p:nvPicPr>
          <p:cNvPr id="8194" name="Picture 2"/>
          <p:cNvPicPr>
            <a:picLocks noChangeAspect="1" noChangeArrowheads="1"/>
          </p:cNvPicPr>
          <p:nvPr/>
        </p:nvPicPr>
        <p:blipFill>
          <a:blip r:embed="rId2" cstate="print"/>
          <a:srcRect/>
          <a:stretch>
            <a:fillRect/>
          </a:stretch>
        </p:blipFill>
        <p:spPr bwMode="auto">
          <a:xfrm>
            <a:off x="838200" y="3733800"/>
            <a:ext cx="7362825" cy="2971800"/>
          </a:xfrm>
          <a:prstGeom prst="rect">
            <a:avLst/>
          </a:prstGeom>
          <a:noFill/>
          <a:ln w="9525">
            <a:noFill/>
            <a:miter lim="800000"/>
            <a:headEnd/>
            <a:tailEnd/>
          </a:ln>
        </p:spPr>
      </p:pic>
    </p:spTree>
  </p:cSld>
  <p:clrMapOvr>
    <a:masterClrMapping/>
  </p:clrMapOvr>
  <p:transition spd="med">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04088"/>
          </a:xfrm>
        </p:spPr>
        <p:txBody>
          <a:bodyPr>
            <a:normAutofit/>
          </a:bodyPr>
          <a:lstStyle/>
          <a:p>
            <a:pPr algn="ctr"/>
            <a:r>
              <a:rPr lang="en-US" sz="3600" b="1" dirty="0" smtClean="0">
                <a:solidFill>
                  <a:srgbClr val="FF0000"/>
                </a:solidFill>
                <a:latin typeface="Times New Roman" pitchFamily="18" charset="0"/>
                <a:cs typeface="Times New Roman" pitchFamily="18" charset="0"/>
              </a:rPr>
              <a:t>Effective Refractive Index</a:t>
            </a:r>
            <a:endParaRPr lang="en-US" sz="3600" dirty="0"/>
          </a:p>
        </p:txBody>
      </p:sp>
      <p:sp>
        <p:nvSpPr>
          <p:cNvPr id="3" name="Content Placeholder 2"/>
          <p:cNvSpPr>
            <a:spLocks noGrp="1"/>
          </p:cNvSpPr>
          <p:nvPr>
            <p:ph idx="1"/>
          </p:nvPr>
        </p:nvSpPr>
        <p:spPr>
          <a:xfrm>
            <a:off x="457200" y="1447800"/>
            <a:ext cx="8229600" cy="5257800"/>
          </a:xfrm>
        </p:spPr>
        <p:txBody>
          <a:bodyPr>
            <a:normAutofit fontScale="92500"/>
          </a:bodyPr>
          <a:lstStyle/>
          <a:p>
            <a:pPr>
              <a:lnSpc>
                <a:spcPct val="150000"/>
              </a:lnSpc>
            </a:pPr>
            <a:r>
              <a:rPr lang="en-US" sz="2400" dirty="0" smtClean="0">
                <a:latin typeface="Times New Roman" pitchFamily="18" charset="0"/>
                <a:cs typeface="Times New Roman" pitchFamily="18" charset="0"/>
              </a:rPr>
              <a:t>The rate of change of phase of the fundamental LP01 mode propagating along a straight fiber is determined by the phase propagation constant β.</a:t>
            </a:r>
          </a:p>
          <a:p>
            <a:pPr>
              <a:lnSpc>
                <a:spcPct val="150000"/>
              </a:lnSpc>
            </a:pPr>
            <a:r>
              <a:rPr lang="en-US" sz="2400" dirty="0" smtClean="0">
                <a:latin typeface="Times New Roman" pitchFamily="18" charset="0"/>
                <a:cs typeface="Times New Roman" pitchFamily="18" charset="0"/>
              </a:rPr>
              <a:t>β is directly  related to the wavelength of the LP01 mode λ01 by the factor 2π, since β gives the increase in phase angle per unit length.</a:t>
            </a:r>
          </a:p>
          <a:p>
            <a:pPr>
              <a:lnSpc>
                <a:spcPct val="150000"/>
              </a:lnSpc>
            </a:pPr>
            <a:endParaRPr lang="en-US" sz="2400" dirty="0" smtClean="0">
              <a:latin typeface="Times New Roman" pitchFamily="18" charset="0"/>
              <a:cs typeface="Times New Roman" pitchFamily="18" charset="0"/>
            </a:endParaRPr>
          </a:p>
          <a:p>
            <a:pPr>
              <a:lnSpc>
                <a:spcPct val="150000"/>
              </a:lnSpc>
            </a:pPr>
            <a:endParaRPr lang="en-US" sz="2400" dirty="0" smtClean="0">
              <a:latin typeface="Times New Roman" pitchFamily="18" charset="0"/>
              <a:cs typeface="Times New Roman" pitchFamily="18" charset="0"/>
            </a:endParaRPr>
          </a:p>
          <a:p>
            <a:pPr>
              <a:lnSpc>
                <a:spcPct val="150000"/>
              </a:lnSpc>
            </a:pPr>
            <a:r>
              <a:rPr lang="en-US" sz="2400" dirty="0" smtClean="0">
                <a:latin typeface="Times New Roman" pitchFamily="18" charset="0"/>
                <a:cs typeface="Times New Roman" pitchFamily="18" charset="0"/>
              </a:rPr>
              <a:t>Effective Refractive Index referred to as a phase index or normalized phase change coefficient. </a:t>
            </a:r>
            <a:endParaRPr lang="en-US" sz="2400" dirty="0">
              <a:latin typeface="Times New Roman" pitchFamily="18" charset="0"/>
              <a:cs typeface="Times New Roman" pitchFamily="18" charset="0"/>
            </a:endParaRPr>
          </a:p>
        </p:txBody>
      </p:sp>
      <p:pic>
        <p:nvPicPr>
          <p:cNvPr id="9218" name="Picture 2"/>
          <p:cNvPicPr>
            <a:picLocks noChangeAspect="1" noChangeArrowheads="1"/>
          </p:cNvPicPr>
          <p:nvPr/>
        </p:nvPicPr>
        <p:blipFill>
          <a:blip r:embed="rId2" cstate="print"/>
          <a:srcRect/>
          <a:stretch>
            <a:fillRect/>
          </a:stretch>
        </p:blipFill>
        <p:spPr bwMode="auto">
          <a:xfrm>
            <a:off x="2819400" y="4191000"/>
            <a:ext cx="3000375" cy="1143000"/>
          </a:xfrm>
          <a:prstGeom prst="rect">
            <a:avLst/>
          </a:prstGeom>
          <a:noFill/>
          <a:ln w="9525">
            <a:noFill/>
            <a:miter lim="800000"/>
            <a:headEnd/>
            <a:tailEnd/>
          </a:ln>
        </p:spPr>
      </p:pic>
    </p:spTree>
  </p:cSld>
  <p:clrMapOvr>
    <a:masterClrMapping/>
  </p:clrMapOvr>
  <p:transition spd="med">
    <p:wipe di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lnSpc>
                <a:spcPct val="150000"/>
              </a:lnSpc>
            </a:pPr>
            <a:r>
              <a:rPr lang="en-US" sz="2200" b="1" dirty="0" smtClean="0">
                <a:solidFill>
                  <a:srgbClr val="FF0000"/>
                </a:solidFill>
                <a:latin typeface="Times New Roman" pitchFamily="18" charset="0"/>
                <a:cs typeface="Times New Roman" pitchFamily="18" charset="0"/>
              </a:rPr>
              <a:t>n</a:t>
            </a:r>
            <a:r>
              <a:rPr lang="en-US" sz="2200" b="1" baseline="-25000" dirty="0" smtClean="0">
                <a:solidFill>
                  <a:srgbClr val="FF0000"/>
                </a:solidFill>
                <a:latin typeface="Times New Roman" pitchFamily="18" charset="0"/>
                <a:cs typeface="Times New Roman" pitchFamily="18" charset="0"/>
              </a:rPr>
              <a:t>eff</a:t>
            </a:r>
            <a:r>
              <a:rPr lang="en-US" sz="2200" b="1" dirty="0" smtClean="0">
                <a:solidFill>
                  <a:srgbClr val="FF0000"/>
                </a:solidFill>
                <a:latin typeface="Times New Roman" pitchFamily="18" charset="0"/>
                <a:cs typeface="Times New Roman" pitchFamily="18" charset="0"/>
              </a:rPr>
              <a:t>  is the ratio of the propagation constant of the fundamental mode to that of the vacuum propagation constant.</a:t>
            </a:r>
          </a:p>
          <a:p>
            <a:pPr>
              <a:lnSpc>
                <a:spcPct val="150000"/>
              </a:lnSpc>
              <a:buNone/>
            </a:pPr>
            <a:r>
              <a:rPr lang="en-US" sz="2200" dirty="0" smtClean="0">
                <a:latin typeface="Times New Roman" pitchFamily="18" charset="0"/>
                <a:cs typeface="Times New Roman" pitchFamily="18" charset="0"/>
              </a:rPr>
              <a:t>			</a:t>
            </a:r>
          </a:p>
          <a:p>
            <a:pPr>
              <a:lnSpc>
                <a:spcPct val="150000"/>
              </a:lnSpc>
            </a:pPr>
            <a:endParaRPr lang="en-US" sz="2200" dirty="0" smtClean="0">
              <a:latin typeface="Times New Roman" pitchFamily="18" charset="0"/>
              <a:cs typeface="Times New Roman" pitchFamily="18" charset="0"/>
            </a:endParaRPr>
          </a:p>
          <a:p>
            <a:pPr>
              <a:lnSpc>
                <a:spcPct val="150000"/>
              </a:lnSpc>
            </a:pPr>
            <a:r>
              <a:rPr lang="en-US" sz="2200" dirty="0" smtClean="0">
                <a:latin typeface="Times New Roman" pitchFamily="18" charset="0"/>
                <a:cs typeface="Times New Roman" pitchFamily="18" charset="0"/>
              </a:rPr>
              <a:t>The wavelength of the fundamental mode λ</a:t>
            </a:r>
            <a:r>
              <a:rPr lang="en-US" sz="2200" baseline="-25000" dirty="0" smtClean="0">
                <a:latin typeface="Times New Roman" pitchFamily="18" charset="0"/>
                <a:cs typeface="Times New Roman" pitchFamily="18" charset="0"/>
              </a:rPr>
              <a:t>01</a:t>
            </a:r>
            <a:r>
              <a:rPr lang="en-US" sz="2200" dirty="0" smtClean="0">
                <a:latin typeface="Times New Roman" pitchFamily="18" charset="0"/>
                <a:cs typeface="Times New Roman" pitchFamily="18" charset="0"/>
              </a:rPr>
              <a:t> is smaller than the vacuum wavelength λ by the factor 1/neff </a:t>
            </a:r>
          </a:p>
          <a:p>
            <a:pPr>
              <a:lnSpc>
                <a:spcPct val="150000"/>
              </a:lnSpc>
              <a:buNone/>
            </a:pPr>
            <a:r>
              <a:rPr lang="en-US" sz="2200" dirty="0" smtClean="0">
                <a:latin typeface="Times New Roman" pitchFamily="18" charset="0"/>
                <a:cs typeface="Times New Roman" pitchFamily="18" charset="0"/>
              </a:rPr>
              <a:t>			Where  λ</a:t>
            </a:r>
            <a:r>
              <a:rPr lang="en-US" sz="2200" baseline="-25000" dirty="0" smtClean="0">
                <a:latin typeface="Times New Roman" pitchFamily="18" charset="0"/>
                <a:cs typeface="Times New Roman" pitchFamily="18" charset="0"/>
              </a:rPr>
              <a:t>01</a:t>
            </a:r>
            <a:r>
              <a:rPr lang="en-US" sz="2200" dirty="0" smtClean="0">
                <a:latin typeface="Times New Roman" pitchFamily="18" charset="0"/>
                <a:cs typeface="Times New Roman" pitchFamily="18" charset="0"/>
              </a:rPr>
              <a:t> </a:t>
            </a:r>
            <a:r>
              <a:rPr lang="el-GR" sz="2200" dirty="0" smtClean="0">
                <a:latin typeface="Times New Roman" pitchFamily="18" charset="0"/>
                <a:cs typeface="Times New Roman" pitchFamily="18" charset="0"/>
              </a:rPr>
              <a:t> = λ</a:t>
            </a:r>
            <a:r>
              <a:rPr lang="en-US" sz="2200" dirty="0" smtClean="0">
                <a:latin typeface="Times New Roman" pitchFamily="18" charset="0"/>
                <a:cs typeface="Times New Roman" pitchFamily="18" charset="0"/>
              </a:rPr>
              <a:t> / neff</a:t>
            </a:r>
          </a:p>
          <a:p>
            <a:pPr>
              <a:lnSpc>
                <a:spcPct val="150000"/>
              </a:lnSpc>
            </a:pPr>
            <a:r>
              <a:rPr lang="en-US" sz="2200" b="1" dirty="0" smtClean="0">
                <a:solidFill>
                  <a:srgbClr val="3333CC"/>
                </a:solidFill>
                <a:latin typeface="Times New Roman" pitchFamily="18" charset="0"/>
                <a:cs typeface="Times New Roman" pitchFamily="18" charset="0"/>
              </a:rPr>
              <a:t>Relationship between neff  and b</a:t>
            </a:r>
            <a:endParaRPr lang="en-US" sz="2200" b="1" dirty="0">
              <a:solidFill>
                <a:srgbClr val="3333CC"/>
              </a:solidFill>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cstate="print"/>
          <a:srcRect/>
          <a:stretch>
            <a:fillRect/>
          </a:stretch>
        </p:blipFill>
        <p:spPr bwMode="auto">
          <a:xfrm>
            <a:off x="2057400" y="2057400"/>
            <a:ext cx="1905000" cy="838200"/>
          </a:xfrm>
          <a:prstGeom prst="rect">
            <a:avLst/>
          </a:prstGeom>
          <a:noFill/>
          <a:ln w="9525">
            <a:noFill/>
            <a:miter lim="800000"/>
            <a:headEnd/>
            <a:tailEnd/>
          </a:ln>
        </p:spPr>
      </p:pic>
      <p:sp>
        <p:nvSpPr>
          <p:cNvPr id="5" name="TextBox 4"/>
          <p:cNvSpPr txBox="1"/>
          <p:nvPr/>
        </p:nvSpPr>
        <p:spPr>
          <a:xfrm>
            <a:off x="4191000" y="2057400"/>
            <a:ext cx="35052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n</a:t>
            </a:r>
            <a:r>
              <a:rPr lang="en-US" sz="2800" b="1" baseline="-25000" dirty="0" smtClean="0">
                <a:latin typeface="Times New Roman" pitchFamily="18" charset="0"/>
                <a:cs typeface="Times New Roman" pitchFamily="18" charset="0"/>
              </a:rPr>
              <a:t>1 </a:t>
            </a:r>
            <a:r>
              <a:rPr lang="en-US" sz="2800" b="1" dirty="0" smtClean="0"/>
              <a:t>k &lt;  </a:t>
            </a:r>
            <a:r>
              <a:rPr lang="el-GR" sz="2800" b="1" dirty="0" smtClean="0"/>
              <a:t>β</a:t>
            </a:r>
            <a:r>
              <a:rPr lang="en-US" sz="2800" b="1" dirty="0" smtClean="0"/>
              <a:t> &lt; </a:t>
            </a:r>
            <a:r>
              <a:rPr lang="en-US" sz="2800" b="1" dirty="0" smtClean="0">
                <a:latin typeface="Times New Roman" pitchFamily="18" charset="0"/>
                <a:cs typeface="Times New Roman" pitchFamily="18" charset="0"/>
              </a:rPr>
              <a:t>n</a:t>
            </a:r>
            <a:r>
              <a:rPr lang="en-US" sz="2800" b="1" baseline="-25000" dirty="0" smtClean="0">
                <a:latin typeface="Times New Roman" pitchFamily="18" charset="0"/>
                <a:cs typeface="Times New Roman" pitchFamily="18" charset="0"/>
              </a:rPr>
              <a:t>2 </a:t>
            </a:r>
            <a:r>
              <a:rPr lang="en-US" sz="2800" b="1" dirty="0" smtClean="0"/>
              <a:t>k</a:t>
            </a:r>
          </a:p>
          <a:p>
            <a:r>
              <a:rPr lang="en-US" sz="2800" b="1" dirty="0" smtClean="0">
                <a:latin typeface="Times New Roman" pitchFamily="18" charset="0"/>
                <a:cs typeface="Times New Roman" pitchFamily="18" charset="0"/>
              </a:rPr>
              <a:t>n</a:t>
            </a:r>
            <a:r>
              <a:rPr lang="en-US" sz="2800" b="1" baseline="-25000" dirty="0" smtClean="0">
                <a:latin typeface="Times New Roman" pitchFamily="18" charset="0"/>
                <a:cs typeface="Times New Roman" pitchFamily="18" charset="0"/>
              </a:rPr>
              <a:t>1</a:t>
            </a:r>
            <a:r>
              <a:rPr lang="en-US" sz="2800" b="1" dirty="0" smtClean="0"/>
              <a:t>  &lt;</a:t>
            </a:r>
            <a:r>
              <a:rPr lang="en-US" sz="2800" b="1" dirty="0" smtClean="0">
                <a:latin typeface="Times New Roman" pitchFamily="18" charset="0"/>
                <a:cs typeface="Times New Roman" pitchFamily="18" charset="0"/>
              </a:rPr>
              <a:t> n</a:t>
            </a:r>
            <a:r>
              <a:rPr lang="en-US" sz="2800" b="1" baseline="-25000" dirty="0" smtClean="0">
                <a:latin typeface="Times New Roman" pitchFamily="18" charset="0"/>
                <a:cs typeface="Times New Roman" pitchFamily="18" charset="0"/>
              </a:rPr>
              <a:t>eff</a:t>
            </a:r>
            <a:r>
              <a:rPr lang="en-US" sz="2800" b="1" dirty="0" smtClean="0"/>
              <a:t> &lt;</a:t>
            </a:r>
            <a:r>
              <a:rPr lang="en-US" sz="2800" b="1" dirty="0" smtClean="0">
                <a:latin typeface="Times New Roman" pitchFamily="18" charset="0"/>
                <a:cs typeface="Times New Roman" pitchFamily="18" charset="0"/>
              </a:rPr>
              <a:t> n</a:t>
            </a:r>
            <a:r>
              <a:rPr lang="en-US" sz="2800" b="1" baseline="-25000" dirty="0" smtClean="0">
                <a:latin typeface="Times New Roman" pitchFamily="18" charset="0"/>
                <a:cs typeface="Times New Roman" pitchFamily="18" charset="0"/>
              </a:rPr>
              <a:t>2</a:t>
            </a:r>
            <a:endParaRPr lang="en-US" sz="2800" b="1" dirty="0"/>
          </a:p>
        </p:txBody>
      </p:sp>
      <p:pic>
        <p:nvPicPr>
          <p:cNvPr id="10243" name="Picture 3"/>
          <p:cNvPicPr>
            <a:picLocks noChangeAspect="1" noChangeArrowheads="1"/>
          </p:cNvPicPr>
          <p:nvPr/>
        </p:nvPicPr>
        <p:blipFill>
          <a:blip r:embed="rId3" cstate="print"/>
          <a:srcRect/>
          <a:stretch>
            <a:fillRect/>
          </a:stretch>
        </p:blipFill>
        <p:spPr bwMode="auto">
          <a:xfrm>
            <a:off x="914400" y="5257800"/>
            <a:ext cx="3429000" cy="1371600"/>
          </a:xfrm>
          <a:prstGeom prst="rect">
            <a:avLst/>
          </a:prstGeom>
          <a:noFill/>
          <a:ln w="9525">
            <a:noFill/>
            <a:miter lim="800000"/>
            <a:headEnd/>
            <a:tailEnd/>
          </a:ln>
        </p:spPr>
      </p:pic>
      <p:pic>
        <p:nvPicPr>
          <p:cNvPr id="10244" name="Picture 4"/>
          <p:cNvPicPr>
            <a:picLocks noChangeAspect="1" noChangeArrowheads="1"/>
          </p:cNvPicPr>
          <p:nvPr/>
        </p:nvPicPr>
        <p:blipFill>
          <a:blip r:embed="rId4" cstate="print"/>
          <a:srcRect/>
          <a:stretch>
            <a:fillRect/>
          </a:stretch>
        </p:blipFill>
        <p:spPr bwMode="auto">
          <a:xfrm>
            <a:off x="5486400" y="5105400"/>
            <a:ext cx="2133600" cy="1447800"/>
          </a:xfrm>
          <a:prstGeom prst="rect">
            <a:avLst/>
          </a:prstGeom>
          <a:noFill/>
          <a:ln w="9525">
            <a:noFill/>
            <a:miter lim="800000"/>
            <a:headEnd/>
            <a:tailEnd/>
          </a:ln>
        </p:spPr>
      </p:pic>
      <p:sp>
        <p:nvSpPr>
          <p:cNvPr id="8" name="TextBox 7"/>
          <p:cNvSpPr txBox="1"/>
          <p:nvPr/>
        </p:nvSpPr>
        <p:spPr>
          <a:xfrm>
            <a:off x="4724400" y="5715000"/>
            <a:ext cx="381000" cy="584775"/>
          </a:xfrm>
          <a:prstGeom prst="rect">
            <a:avLst/>
          </a:prstGeom>
          <a:noFill/>
        </p:spPr>
        <p:txBody>
          <a:bodyPr wrap="square" rtlCol="0">
            <a:spAutoFit/>
          </a:bodyPr>
          <a:lstStyle/>
          <a:p>
            <a:r>
              <a:rPr lang="en-US" sz="3200" dirty="0" smtClean="0">
                <a:sym typeface="Wingdings" pitchFamily="2" charset="2"/>
              </a:rPr>
              <a:t></a:t>
            </a:r>
            <a:endParaRPr lang="en-US" sz="3200" dirty="0"/>
          </a:p>
        </p:txBody>
      </p:sp>
    </p:spTree>
  </p:cSld>
  <p:clrMapOvr>
    <a:masterClrMapping/>
  </p:clrMapOvr>
  <p:transition spd="med">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943600"/>
          </a:xfrm>
        </p:spPr>
        <p:txBody>
          <a:bodyPr>
            <a:normAutofit/>
          </a:bodyPr>
          <a:lstStyle/>
          <a:p>
            <a:pPr>
              <a:lnSpc>
                <a:spcPct val="120000"/>
              </a:lnSpc>
              <a:buSzPct val="78000"/>
              <a:buFont typeface="Wingdings" pitchFamily="2" charset="2"/>
              <a:buChar char="§"/>
            </a:pPr>
            <a:r>
              <a:rPr lang="en-US" sz="2400" dirty="0" smtClean="0">
                <a:solidFill>
                  <a:srgbClr val="FF0000"/>
                </a:solidFill>
                <a:latin typeface="Times New Roman" pitchFamily="18" charset="0"/>
                <a:cs typeface="Times New Roman" pitchFamily="18" charset="0"/>
              </a:rPr>
              <a:t>Information put on a light beam </a:t>
            </a:r>
            <a:r>
              <a:rPr lang="en-US" sz="2400" dirty="0" smtClean="0">
                <a:latin typeface="Times New Roman" pitchFamily="18" charset="0"/>
                <a:cs typeface="Times New Roman" pitchFamily="18" charset="0"/>
              </a:rPr>
              <a:t>and transmitted through </a:t>
            </a:r>
          </a:p>
          <a:p>
            <a:pPr lvl="2">
              <a:lnSpc>
                <a:spcPct val="120000"/>
              </a:lnSpc>
            </a:pPr>
            <a:r>
              <a:rPr lang="en-US" sz="2400" dirty="0" smtClean="0">
                <a:latin typeface="Times New Roman" pitchFamily="18" charset="0"/>
                <a:cs typeface="Times New Roman" pitchFamily="18" charset="0"/>
              </a:rPr>
              <a:t>Free space </a:t>
            </a:r>
          </a:p>
          <a:p>
            <a:pPr lvl="3">
              <a:lnSpc>
                <a:spcPct val="120000"/>
              </a:lnSpc>
              <a:buFont typeface="Wingdings" pitchFamily="2" charset="2"/>
              <a:buChar char="Ø"/>
            </a:pPr>
            <a:r>
              <a:rPr lang="en-US" sz="2400" dirty="0" smtClean="0">
                <a:latin typeface="Times New Roman" pitchFamily="18" charset="0"/>
                <a:cs typeface="Times New Roman" pitchFamily="18" charset="0"/>
              </a:rPr>
              <a:t>Impractical over long distance. Because, attenuation occurs due to atmospheric effects like rain, snow, fog etc.   </a:t>
            </a:r>
          </a:p>
          <a:p>
            <a:pPr lvl="2">
              <a:lnSpc>
                <a:spcPct val="120000"/>
              </a:lnSpc>
            </a:pPr>
            <a:r>
              <a:rPr lang="en-US" sz="2400" dirty="0" smtClean="0">
                <a:latin typeface="Times New Roman" pitchFamily="18" charset="0"/>
                <a:cs typeface="Times New Roman" pitchFamily="18" charset="0"/>
              </a:rPr>
              <a:t> Special cable- light carrying cable</a:t>
            </a:r>
          </a:p>
          <a:p>
            <a:pPr lvl="3">
              <a:lnSpc>
                <a:spcPct val="120000"/>
              </a:lnSpc>
              <a:buFont typeface="Wingdings" pitchFamily="2" charset="2"/>
              <a:buChar char="Ø"/>
            </a:pPr>
            <a:r>
              <a:rPr lang="en-US" sz="2400" dirty="0" smtClean="0">
                <a:latin typeface="Times New Roman" pitchFamily="18" charset="0"/>
                <a:cs typeface="Times New Roman" pitchFamily="18" charset="0"/>
              </a:rPr>
              <a:t>Optical fiber is </a:t>
            </a:r>
            <a:r>
              <a:rPr lang="en-US" sz="2400" dirty="0">
                <a:latin typeface="Times New Roman" pitchFamily="18" charset="0"/>
                <a:cs typeface="Times New Roman" pitchFamily="18" charset="0"/>
              </a:rPr>
              <a:t>a glass or plastic fiber that carries light along </a:t>
            </a:r>
            <a:r>
              <a:rPr lang="en-US" sz="2400" dirty="0" smtClean="0">
                <a:latin typeface="Times New Roman" pitchFamily="18" charset="0"/>
                <a:cs typeface="Times New Roman" pitchFamily="18" charset="0"/>
              </a:rPr>
              <a:t>its length.</a:t>
            </a:r>
          </a:p>
        </p:txBody>
      </p:sp>
    </p:spTree>
  </p:cSld>
  <p:clrMapOvr>
    <a:masterClrMapping/>
  </p:clrMapOvr>
  <p:transition spd="med">
    <p:wipe di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704088"/>
          </a:xfrm>
        </p:spPr>
        <p:txBody>
          <a:bodyPr>
            <a:noAutofit/>
          </a:bodyPr>
          <a:lstStyle/>
          <a:p>
            <a:pPr algn="ctr"/>
            <a:r>
              <a:rPr lang="en-US" sz="3600" b="1" dirty="0" smtClean="0">
                <a:solidFill>
                  <a:srgbClr val="FF0000"/>
                </a:solidFill>
                <a:latin typeface="Times New Roman" pitchFamily="18" charset="0"/>
                <a:cs typeface="Times New Roman" pitchFamily="18" charset="0"/>
              </a:rPr>
              <a:t>Group Delay and Mode Delay Factor</a:t>
            </a:r>
            <a:endParaRPr lang="en-US" sz="3600" dirty="0"/>
          </a:p>
        </p:txBody>
      </p:sp>
      <p:sp>
        <p:nvSpPr>
          <p:cNvPr id="3" name="Content Placeholder 2"/>
          <p:cNvSpPr>
            <a:spLocks noGrp="1"/>
          </p:cNvSpPr>
          <p:nvPr>
            <p:ph idx="1"/>
          </p:nvPr>
        </p:nvSpPr>
        <p:spPr>
          <a:xfrm>
            <a:off x="457200" y="1295400"/>
            <a:ext cx="8229600" cy="5029200"/>
          </a:xfrm>
        </p:spPr>
        <p:txBody>
          <a:bodyPr>
            <a:normAutofit lnSpcReduction="10000"/>
          </a:bodyPr>
          <a:lstStyle/>
          <a:p>
            <a:pPr>
              <a:lnSpc>
                <a:spcPct val="150000"/>
              </a:lnSpc>
            </a:pPr>
            <a:r>
              <a:rPr lang="en-US" sz="2400" dirty="0" smtClean="0">
                <a:latin typeface="Times New Roman" pitchFamily="18" charset="0"/>
                <a:cs typeface="Times New Roman" pitchFamily="18" charset="0"/>
              </a:rPr>
              <a:t>The transit time or group delay τg for a light pulse propagating along a unit length of fiber is the inverse of the group velocity υg ,</a:t>
            </a:r>
          </a:p>
          <a:p>
            <a:pPr>
              <a:lnSpc>
                <a:spcPct val="150000"/>
              </a:lnSpc>
            </a:pPr>
            <a:endParaRPr lang="en-US" sz="2400" dirty="0" smtClean="0">
              <a:latin typeface="Times New Roman" pitchFamily="18" charset="0"/>
              <a:cs typeface="Times New Roman" pitchFamily="18" charset="0"/>
            </a:endParaRPr>
          </a:p>
          <a:p>
            <a:pPr>
              <a:lnSpc>
                <a:spcPct val="150000"/>
              </a:lnSpc>
            </a:pPr>
            <a:r>
              <a:rPr lang="en-US" sz="2400" dirty="0" smtClean="0"/>
              <a:t>The group index of a uniform plane wave propagating in a homogeneous medium is, </a:t>
            </a:r>
          </a:p>
          <a:p>
            <a:pPr>
              <a:lnSpc>
                <a:spcPct val="150000"/>
              </a:lnSpc>
            </a:pPr>
            <a:endParaRPr lang="en-US" sz="2400" dirty="0" smtClean="0">
              <a:latin typeface="Times New Roman" pitchFamily="18" charset="0"/>
              <a:cs typeface="Times New Roman" pitchFamily="18" charset="0"/>
            </a:endParaRPr>
          </a:p>
          <a:p>
            <a:pPr>
              <a:lnSpc>
                <a:spcPct val="150000"/>
              </a:lnSpc>
            </a:pPr>
            <a:r>
              <a:rPr lang="en-US" sz="2400" dirty="0" smtClean="0"/>
              <a:t>for a single-mode fiber, it is usual to define an effective group index </a:t>
            </a:r>
            <a:r>
              <a:rPr lang="en-US" sz="2400" i="1" dirty="0" smtClean="0"/>
              <a:t>Nge</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pic>
        <p:nvPicPr>
          <p:cNvPr id="11266" name="Picture 2"/>
          <p:cNvPicPr>
            <a:picLocks noChangeAspect="1" noChangeArrowheads="1"/>
          </p:cNvPicPr>
          <p:nvPr/>
        </p:nvPicPr>
        <p:blipFill>
          <a:blip r:embed="rId2" cstate="print"/>
          <a:srcRect/>
          <a:stretch>
            <a:fillRect/>
          </a:stretch>
        </p:blipFill>
        <p:spPr bwMode="auto">
          <a:xfrm>
            <a:off x="2362200" y="2514600"/>
            <a:ext cx="3581400" cy="1066800"/>
          </a:xfrm>
          <a:prstGeom prst="rect">
            <a:avLst/>
          </a:prstGeom>
          <a:noFill/>
          <a:ln w="9525">
            <a:noFill/>
            <a:miter lim="800000"/>
            <a:headEnd/>
            <a:tailEnd/>
          </a:ln>
        </p:spPr>
      </p:pic>
      <p:pic>
        <p:nvPicPr>
          <p:cNvPr id="11268" name="Picture 4"/>
          <p:cNvPicPr>
            <a:picLocks noChangeAspect="1" noChangeArrowheads="1"/>
          </p:cNvPicPr>
          <p:nvPr/>
        </p:nvPicPr>
        <p:blipFill>
          <a:blip r:embed="rId3" cstate="print"/>
          <a:srcRect/>
          <a:stretch>
            <a:fillRect/>
          </a:stretch>
        </p:blipFill>
        <p:spPr bwMode="auto">
          <a:xfrm>
            <a:off x="4495800" y="4191000"/>
            <a:ext cx="1905000" cy="990600"/>
          </a:xfrm>
          <a:prstGeom prst="rect">
            <a:avLst/>
          </a:prstGeom>
          <a:noFill/>
          <a:ln w="9525">
            <a:noFill/>
            <a:miter lim="800000"/>
            <a:headEnd/>
            <a:tailEnd/>
          </a:ln>
        </p:spPr>
      </p:pic>
      <p:pic>
        <p:nvPicPr>
          <p:cNvPr id="11269" name="Picture 5"/>
          <p:cNvPicPr>
            <a:picLocks noChangeAspect="1" noChangeArrowheads="1"/>
          </p:cNvPicPr>
          <p:nvPr/>
        </p:nvPicPr>
        <p:blipFill>
          <a:blip r:embed="rId4" cstate="print"/>
          <a:srcRect/>
          <a:stretch>
            <a:fillRect/>
          </a:stretch>
        </p:blipFill>
        <p:spPr bwMode="auto">
          <a:xfrm>
            <a:off x="3581400" y="5715000"/>
            <a:ext cx="1295400" cy="1143000"/>
          </a:xfrm>
          <a:prstGeom prst="rect">
            <a:avLst/>
          </a:prstGeom>
          <a:noFill/>
          <a:ln w="9525">
            <a:noFill/>
            <a:miter lim="800000"/>
            <a:headEnd/>
            <a:tailEnd/>
          </a:ln>
        </p:spPr>
      </p:pic>
    </p:spTree>
  </p:cSld>
  <p:clrMapOvr>
    <a:masterClrMapping/>
  </p:clrMapOvr>
  <p:transition spd="med">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r>
              <a:rPr lang="en-US" sz="2800" dirty="0" smtClean="0">
                <a:latin typeface="Times New Roman" pitchFamily="18" charset="0"/>
                <a:cs typeface="Times New Roman" pitchFamily="18" charset="0"/>
              </a:rPr>
              <a:t>The specific group delay of the fundamental fiber mode becomes,</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the effective group index may be written in terms of the effective refractive index neff defined as</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β may be expressed in terms of the relative index difference Δ and the normalized propagation constant b by, </a:t>
            </a:r>
          </a:p>
          <a:p>
            <a:pPr algn="ctr">
              <a:buNone/>
            </a:pPr>
            <a:r>
              <a:rPr lang="pt-BR" sz="2800" b="1" dirty="0" smtClean="0">
                <a:latin typeface="Times New Roman" pitchFamily="18" charset="0"/>
                <a:cs typeface="Times New Roman" pitchFamily="18" charset="0"/>
              </a:rPr>
              <a:t>β = k[(n</a:t>
            </a:r>
            <a:r>
              <a:rPr lang="pt-BR" sz="2800" b="1" baseline="-25000" dirty="0" smtClean="0">
                <a:latin typeface="Times New Roman" pitchFamily="18" charset="0"/>
                <a:cs typeface="Times New Roman" pitchFamily="18" charset="0"/>
              </a:rPr>
              <a:t>1</a:t>
            </a:r>
            <a:r>
              <a:rPr lang="en-US" sz="2800" b="1" baseline="30000" dirty="0" smtClean="0">
                <a:latin typeface="Times New Roman" pitchFamily="18" charset="0"/>
                <a:cs typeface="Times New Roman" pitchFamily="18" charset="0"/>
              </a:rPr>
              <a:t>2</a:t>
            </a:r>
            <a:r>
              <a:rPr lang="pt-BR" sz="2800" b="1" dirty="0" smtClean="0">
                <a:latin typeface="Times New Roman" pitchFamily="18" charset="0"/>
                <a:cs typeface="Times New Roman" pitchFamily="18" charset="0"/>
              </a:rPr>
              <a:t> − n</a:t>
            </a:r>
            <a:r>
              <a:rPr lang="pt-BR" sz="2800" b="1" baseline="-25000" dirty="0" smtClean="0">
                <a:latin typeface="Times New Roman" pitchFamily="18" charset="0"/>
                <a:cs typeface="Times New Roman" pitchFamily="18" charset="0"/>
              </a:rPr>
              <a:t>2</a:t>
            </a:r>
            <a:r>
              <a:rPr lang="en-US" sz="2800" b="1" baseline="30000" dirty="0" smtClean="0">
                <a:latin typeface="Times New Roman" pitchFamily="18" charset="0"/>
                <a:cs typeface="Times New Roman" pitchFamily="18" charset="0"/>
              </a:rPr>
              <a:t>2</a:t>
            </a:r>
            <a:r>
              <a:rPr lang="pt-BR" sz="2800" b="1" dirty="0" smtClean="0">
                <a:latin typeface="Times New Roman" pitchFamily="18" charset="0"/>
                <a:cs typeface="Times New Roman" pitchFamily="18" charset="0"/>
              </a:rPr>
              <a:t> )b + n</a:t>
            </a:r>
            <a:r>
              <a:rPr lang="pt-BR" sz="2800" b="1" baseline="-25000" dirty="0" smtClean="0">
                <a:latin typeface="Times New Roman" pitchFamily="18" charset="0"/>
                <a:cs typeface="Times New Roman" pitchFamily="18" charset="0"/>
              </a:rPr>
              <a:t>2</a:t>
            </a:r>
            <a:r>
              <a:rPr lang="en-US" sz="2800" b="1" baseline="30000" dirty="0" smtClean="0">
                <a:latin typeface="Times New Roman" pitchFamily="18" charset="0"/>
                <a:cs typeface="Times New Roman" pitchFamily="18" charset="0"/>
              </a:rPr>
              <a:t>2</a:t>
            </a:r>
            <a:r>
              <a:rPr lang="pt-BR" sz="2800" b="1" dirty="0" smtClean="0">
                <a:latin typeface="Times New Roman" pitchFamily="18" charset="0"/>
                <a:cs typeface="Times New Roman" pitchFamily="18" charset="0"/>
              </a:rPr>
              <a:t> ] =  kn</a:t>
            </a:r>
            <a:r>
              <a:rPr lang="pt-BR" sz="2800" b="1" baseline="-25000" dirty="0" smtClean="0">
                <a:latin typeface="Times New Roman" pitchFamily="18" charset="0"/>
                <a:cs typeface="Times New Roman" pitchFamily="18" charset="0"/>
              </a:rPr>
              <a:t>2</a:t>
            </a:r>
            <a:r>
              <a:rPr lang="pt-BR" sz="2800" b="1" dirty="0" smtClean="0">
                <a:latin typeface="Times New Roman" pitchFamily="18" charset="0"/>
                <a:cs typeface="Times New Roman" pitchFamily="18" charset="0"/>
              </a:rPr>
              <a:t>[1 + bΔ] </a:t>
            </a:r>
          </a:p>
          <a:p>
            <a:pPr>
              <a:buNone/>
            </a:pPr>
            <a:endParaRPr lang="en-US" sz="2800" b="1"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2" cstate="print"/>
          <a:srcRect/>
          <a:stretch>
            <a:fillRect/>
          </a:stretch>
        </p:blipFill>
        <p:spPr bwMode="auto">
          <a:xfrm>
            <a:off x="3429000" y="1371600"/>
            <a:ext cx="1524000" cy="914400"/>
          </a:xfrm>
          <a:prstGeom prst="rect">
            <a:avLst/>
          </a:prstGeom>
          <a:noFill/>
          <a:ln w="9525">
            <a:noFill/>
            <a:miter lim="800000"/>
            <a:headEnd/>
            <a:tailEnd/>
          </a:ln>
        </p:spPr>
      </p:pic>
      <p:pic>
        <p:nvPicPr>
          <p:cNvPr id="12291" name="Picture 3"/>
          <p:cNvPicPr>
            <a:picLocks noChangeAspect="1" noChangeArrowheads="1"/>
          </p:cNvPicPr>
          <p:nvPr/>
        </p:nvPicPr>
        <p:blipFill>
          <a:blip r:embed="rId3" cstate="print"/>
          <a:srcRect/>
          <a:stretch>
            <a:fillRect/>
          </a:stretch>
        </p:blipFill>
        <p:spPr bwMode="auto">
          <a:xfrm>
            <a:off x="3352800" y="3200400"/>
            <a:ext cx="2057400" cy="1066800"/>
          </a:xfrm>
          <a:prstGeom prst="rect">
            <a:avLst/>
          </a:prstGeom>
          <a:noFill/>
          <a:ln w="9525">
            <a:noFill/>
            <a:miter lim="800000"/>
            <a:headEnd/>
            <a:tailEnd/>
          </a:ln>
        </p:spPr>
      </p:pic>
    </p:spTree>
  </p:cSld>
  <p:clrMapOvr>
    <a:masterClrMapping/>
  </p:clrMapOvr>
  <p:transition spd="med">
    <p:wipe di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92500" lnSpcReduction="10000"/>
          </a:bodyPr>
          <a:lstStyle/>
          <a:p>
            <a:pPr>
              <a:lnSpc>
                <a:spcPct val="150000"/>
              </a:lnSpc>
            </a:pPr>
            <a:r>
              <a:rPr lang="en-US" sz="2400" dirty="0" smtClean="0">
                <a:latin typeface="Times New Roman" pitchFamily="18" charset="0"/>
                <a:cs typeface="Times New Roman" pitchFamily="18" charset="0"/>
              </a:rPr>
              <a:t>For weakly guiding fiber, </a:t>
            </a:r>
            <a:r>
              <a:rPr lang="el-GR" sz="2400" dirty="0" smtClean="0">
                <a:latin typeface="Times New Roman" pitchFamily="18" charset="0"/>
                <a:cs typeface="Times New Roman" pitchFamily="18" charset="0"/>
              </a:rPr>
              <a:t>Δ</a:t>
            </a:r>
            <a:r>
              <a:rPr lang="en-US" sz="2400" dirty="0" smtClean="0">
                <a:latin typeface="Times New Roman" pitchFamily="18" charset="0"/>
                <a:cs typeface="Times New Roman" pitchFamily="18" charset="0"/>
              </a:rPr>
              <a:t>&lt;&lt; 1</a:t>
            </a:r>
            <a:r>
              <a:rPr lang="el-GR"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a:lnSpc>
                <a:spcPct val="150000"/>
              </a:lnSpc>
            </a:pPr>
            <a:endParaRPr lang="en-US" sz="2400" dirty="0" smtClean="0">
              <a:latin typeface="Times New Roman" pitchFamily="18" charset="0"/>
              <a:cs typeface="Times New Roman" pitchFamily="18" charset="0"/>
            </a:endParaRPr>
          </a:p>
          <a:p>
            <a:pPr>
              <a:lnSpc>
                <a:spcPct val="150000"/>
              </a:lnSpc>
            </a:pPr>
            <a:endParaRPr lang="en-US" sz="2400" dirty="0" smtClean="0">
              <a:latin typeface="Times New Roman" pitchFamily="18" charset="0"/>
              <a:cs typeface="Times New Roman" pitchFamily="18" charset="0"/>
            </a:endParaRPr>
          </a:p>
          <a:p>
            <a:pPr>
              <a:lnSpc>
                <a:spcPct val="150000"/>
              </a:lnSpc>
            </a:pPr>
            <a:endParaRPr lang="en-US" sz="2400" dirty="0" smtClean="0">
              <a:latin typeface="Times New Roman" pitchFamily="18" charset="0"/>
              <a:cs typeface="Times New Roman" pitchFamily="18" charset="0"/>
            </a:endParaRPr>
          </a:p>
          <a:p>
            <a:pPr>
              <a:lnSpc>
                <a:spcPct val="150000"/>
              </a:lnSpc>
            </a:pPr>
            <a:r>
              <a:rPr lang="en-US" sz="2400" dirty="0" smtClean="0">
                <a:latin typeface="Times New Roman" pitchFamily="18" charset="0"/>
                <a:cs typeface="Times New Roman" pitchFamily="18" charset="0"/>
              </a:rPr>
              <a:t>The group delay is</a:t>
            </a:r>
          </a:p>
          <a:p>
            <a:pPr>
              <a:lnSpc>
                <a:spcPct val="150000"/>
              </a:lnSpc>
            </a:pPr>
            <a:endParaRPr lang="en-US" sz="2400" dirty="0" smtClean="0">
              <a:latin typeface="Times New Roman" pitchFamily="18" charset="0"/>
              <a:cs typeface="Times New Roman" pitchFamily="18" charset="0"/>
            </a:endParaRPr>
          </a:p>
          <a:p>
            <a:pPr>
              <a:lnSpc>
                <a:spcPct val="150000"/>
              </a:lnSpc>
            </a:pPr>
            <a:endParaRPr lang="en-US"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	Where, </a:t>
            </a:r>
            <a:r>
              <a:rPr lang="en-US" sz="2400" b="1" dirty="0" smtClean="0">
                <a:latin typeface="Times New Roman" pitchFamily="18" charset="0"/>
                <a:cs typeface="Times New Roman" pitchFamily="18" charset="0"/>
              </a:rPr>
              <a:t>d(</a:t>
            </a:r>
            <a:r>
              <a:rPr lang="en-US" sz="2400" b="1" dirty="0" err="1" smtClean="0">
                <a:latin typeface="Times New Roman" pitchFamily="18" charset="0"/>
                <a:cs typeface="Times New Roman" pitchFamily="18" charset="0"/>
              </a:rPr>
              <a:t>Vb</a:t>
            </a:r>
            <a:r>
              <a:rPr lang="en-US" sz="2400" b="1" dirty="0" smtClean="0">
                <a:latin typeface="Times New Roman" pitchFamily="18" charset="0"/>
                <a:cs typeface="Times New Roman" pitchFamily="18" charset="0"/>
              </a:rPr>
              <a:t>)/</a:t>
            </a:r>
            <a:r>
              <a:rPr lang="en-US" sz="2400" b="1" dirty="0" err="1" smtClean="0">
                <a:latin typeface="Times New Roman" pitchFamily="18" charset="0"/>
                <a:cs typeface="Times New Roman" pitchFamily="18" charset="0"/>
              </a:rPr>
              <a:t>dV</a:t>
            </a:r>
            <a:r>
              <a:rPr lang="en-US" sz="2400" b="1" dirty="0" smtClean="0">
                <a:latin typeface="Times New Roman" pitchFamily="18" charset="0"/>
                <a:cs typeface="Times New Roman" pitchFamily="18" charset="0"/>
              </a:rPr>
              <a:t> – Mode Delay Factor</a:t>
            </a:r>
            <a:r>
              <a:rPr lang="en-US" sz="2400" dirty="0" smtClean="0">
                <a:latin typeface="Times New Roman" pitchFamily="18" charset="0"/>
                <a:cs typeface="Times New Roman" pitchFamily="18" charset="0"/>
              </a:rPr>
              <a:t>, which describes the change in group delay caused by the changes in power distribution between fiber core and cladding.   </a:t>
            </a:r>
            <a:endParaRPr lang="en-US" sz="2400" dirty="0">
              <a:latin typeface="Times New Roman" pitchFamily="18" charset="0"/>
              <a:cs typeface="Times New Roman" pitchFamily="18" charset="0"/>
            </a:endParaRPr>
          </a:p>
        </p:txBody>
      </p:sp>
      <p:pic>
        <p:nvPicPr>
          <p:cNvPr id="13314" name="Picture 2"/>
          <p:cNvPicPr>
            <a:picLocks noChangeAspect="1" noChangeArrowheads="1"/>
          </p:cNvPicPr>
          <p:nvPr/>
        </p:nvPicPr>
        <p:blipFill>
          <a:blip r:embed="rId2" cstate="print"/>
          <a:srcRect/>
          <a:stretch>
            <a:fillRect/>
          </a:stretch>
        </p:blipFill>
        <p:spPr bwMode="auto">
          <a:xfrm>
            <a:off x="2438400" y="1371600"/>
            <a:ext cx="2514600" cy="1295400"/>
          </a:xfrm>
          <a:prstGeom prst="rect">
            <a:avLst/>
          </a:prstGeom>
          <a:noFill/>
          <a:ln w="9525">
            <a:noFill/>
            <a:miter lim="800000"/>
            <a:headEnd/>
            <a:tailEnd/>
          </a:ln>
        </p:spPr>
      </p:pic>
      <p:pic>
        <p:nvPicPr>
          <p:cNvPr id="13315" name="Picture 3"/>
          <p:cNvPicPr>
            <a:picLocks noChangeAspect="1" noChangeArrowheads="1"/>
          </p:cNvPicPr>
          <p:nvPr/>
        </p:nvPicPr>
        <p:blipFill>
          <a:blip r:embed="rId3" cstate="print"/>
          <a:srcRect/>
          <a:stretch>
            <a:fillRect/>
          </a:stretch>
        </p:blipFill>
        <p:spPr bwMode="auto">
          <a:xfrm>
            <a:off x="3048000" y="2971800"/>
            <a:ext cx="3048000" cy="1295400"/>
          </a:xfrm>
          <a:prstGeom prst="rect">
            <a:avLst/>
          </a:prstGeom>
          <a:noFill/>
          <a:ln w="9525">
            <a:noFill/>
            <a:miter lim="800000"/>
            <a:headEnd/>
            <a:tailEnd/>
          </a:ln>
        </p:spPr>
      </p:pic>
    </p:spTree>
  </p:cSld>
  <p:clrMapOvr>
    <a:masterClrMapping/>
  </p:clrMapOvr>
  <p:transition spd="med">
    <p:wipe di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27888"/>
          </a:xfrm>
        </p:spPr>
        <p:txBody>
          <a:bodyPr>
            <a:normAutofit/>
          </a:bodyPr>
          <a:lstStyle/>
          <a:p>
            <a:pPr algn="ctr"/>
            <a:r>
              <a:rPr lang="en-US" sz="3600" b="1" dirty="0" smtClean="0">
                <a:solidFill>
                  <a:srgbClr val="FF0000"/>
                </a:solidFill>
                <a:latin typeface="Times New Roman" pitchFamily="18" charset="0"/>
                <a:cs typeface="Times New Roman" pitchFamily="18" charset="0"/>
              </a:rPr>
              <a:t>The Gaussian Approximation</a:t>
            </a:r>
            <a:endParaRPr lang="en-US" sz="3600" dirty="0"/>
          </a:p>
        </p:txBody>
      </p:sp>
      <p:sp>
        <p:nvSpPr>
          <p:cNvPr id="3" name="Content Placeholder 2"/>
          <p:cNvSpPr>
            <a:spLocks noGrp="1"/>
          </p:cNvSpPr>
          <p:nvPr>
            <p:ph idx="1"/>
          </p:nvPr>
        </p:nvSpPr>
        <p:spPr>
          <a:xfrm>
            <a:off x="457200" y="1295400"/>
            <a:ext cx="8229600" cy="5334000"/>
          </a:xfrm>
        </p:spPr>
        <p:txBody>
          <a:bodyPr/>
          <a:lstStyle/>
          <a:p>
            <a:r>
              <a:rPr lang="en-US" dirty="0" smtClean="0">
                <a:latin typeface="Times New Roman" pitchFamily="18" charset="0"/>
                <a:cs typeface="Times New Roman" pitchFamily="18" charset="0"/>
              </a:rPr>
              <a:t>Electric field component of the single guided mode may be written as the Gaussian function</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Optimum value of </a:t>
            </a:r>
            <a:r>
              <a:rPr lang="el-GR" b="1" dirty="0" smtClean="0">
                <a:latin typeface="Times New Roman" pitchFamily="18" charset="0"/>
                <a:cs typeface="Times New Roman" pitchFamily="18" charset="0"/>
              </a:rPr>
              <a:t>ω</a:t>
            </a:r>
            <a:r>
              <a:rPr lang="en-US" b="1" baseline="-25000" dirty="0" smtClean="0">
                <a:latin typeface="Times New Roman" pitchFamily="18" charset="0"/>
                <a:cs typeface="Times New Roman" pitchFamily="18" charset="0"/>
              </a:rPr>
              <a:t>0</a:t>
            </a:r>
            <a:r>
              <a:rPr lang="en-US" b="1" dirty="0" smtClean="0">
                <a:latin typeface="Times New Roman" pitchFamily="18" charset="0"/>
                <a:cs typeface="Times New Roman" pitchFamily="18" charset="0"/>
              </a:rPr>
              <a:t> / a by the empirical formula</a:t>
            </a:r>
            <a:endParaRPr lang="en-US" dirty="0">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2" cstate="print"/>
          <a:srcRect/>
          <a:stretch>
            <a:fillRect/>
          </a:stretch>
        </p:blipFill>
        <p:spPr bwMode="auto">
          <a:xfrm>
            <a:off x="2667000" y="2133600"/>
            <a:ext cx="3438525" cy="1066800"/>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1676400" y="3733800"/>
            <a:ext cx="5943600" cy="2895600"/>
          </a:xfrm>
          <a:prstGeom prst="rect">
            <a:avLst/>
          </a:prstGeom>
          <a:noFill/>
          <a:ln w="9525">
            <a:noFill/>
            <a:miter lim="800000"/>
            <a:headEnd/>
            <a:tailEnd/>
          </a:ln>
        </p:spPr>
      </p:pic>
    </p:spTree>
  </p:cSld>
  <p:clrMapOvr>
    <a:masterClrMapping/>
  </p:clrMapOvr>
  <p:transition spd="med">
    <p:wipe dir="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r>
              <a:rPr lang="en-US" sz="2800" dirty="0" smtClean="0">
                <a:latin typeface="Times New Roman" pitchFamily="18" charset="0"/>
                <a:cs typeface="Times New Roman" pitchFamily="18" charset="0"/>
              </a:rPr>
              <a:t>Gaussian spot size</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Propagation constant</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Gaussian approximation is an one parameter (the spot size) to define the radial amplitude distribution.</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4191000" y="762000"/>
            <a:ext cx="2667000" cy="1219200"/>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4191000" y="2057400"/>
            <a:ext cx="2895600" cy="1676400"/>
          </a:xfrm>
          <a:prstGeom prst="rect">
            <a:avLst/>
          </a:prstGeom>
          <a:noFill/>
          <a:ln w="9525">
            <a:noFill/>
            <a:miter lim="800000"/>
            <a:headEnd/>
            <a:tailEnd/>
          </a:ln>
        </p:spPr>
      </p:pic>
    </p:spTree>
  </p:cSld>
  <p:clrMapOvr>
    <a:masterClrMapping/>
  </p:clrMapOvr>
  <p:transition spd="med">
    <p:wipe dir="d"/>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04088"/>
          </a:xfrm>
        </p:spPr>
        <p:txBody>
          <a:bodyPr>
            <a:noAutofit/>
          </a:bodyPr>
          <a:lstStyle/>
          <a:p>
            <a:pPr algn="ctr"/>
            <a:r>
              <a:rPr lang="en-US" sz="3600" b="1" dirty="0" smtClean="0">
                <a:solidFill>
                  <a:srgbClr val="FF0000"/>
                </a:solidFill>
                <a:latin typeface="Times New Roman" pitchFamily="18" charset="0"/>
                <a:cs typeface="Times New Roman" pitchFamily="18" charset="0"/>
              </a:rPr>
              <a:t>Equivalent Step Index Methods (ESI)</a:t>
            </a:r>
            <a:endParaRPr lang="en-US" sz="3600" dirty="0"/>
          </a:p>
        </p:txBody>
      </p:sp>
      <p:sp>
        <p:nvSpPr>
          <p:cNvPr id="3" name="Content Placeholder 2"/>
          <p:cNvSpPr>
            <a:spLocks noGrp="1"/>
          </p:cNvSpPr>
          <p:nvPr>
            <p:ph idx="1"/>
          </p:nvPr>
        </p:nvSpPr>
        <p:spPr>
          <a:xfrm>
            <a:off x="457200" y="1295400"/>
            <a:ext cx="8686800" cy="5029200"/>
          </a:xfrm>
        </p:spPr>
        <p:txBody>
          <a:bodyPr>
            <a:normAutofit/>
          </a:bodyPr>
          <a:lstStyle/>
          <a:p>
            <a:r>
              <a:rPr lang="en-US" sz="2800" dirty="0" smtClean="0">
                <a:latin typeface="Times New Roman" pitchFamily="18" charset="0"/>
                <a:cs typeface="Times New Roman" pitchFamily="18" charset="0"/>
              </a:rPr>
              <a:t>Approximate values for the cutoff wavelength and spot size in graded index single-mode fibers also obtained using this ESI method.</a:t>
            </a:r>
          </a:p>
          <a:p>
            <a:r>
              <a:rPr lang="en-US" sz="2800" dirty="0" smtClean="0">
                <a:latin typeface="Times New Roman" pitchFamily="18" charset="0"/>
                <a:cs typeface="Times New Roman" pitchFamily="18" charset="0"/>
              </a:rPr>
              <a:t>The effective core radius</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Effective normalized frequency</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Spot size</a:t>
            </a:r>
            <a:endParaRPr lang="en-US" sz="28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cstate="print"/>
          <a:srcRect/>
          <a:stretch>
            <a:fillRect/>
          </a:stretch>
        </p:blipFill>
        <p:spPr bwMode="auto">
          <a:xfrm>
            <a:off x="4724400" y="2514600"/>
            <a:ext cx="2743200" cy="1295400"/>
          </a:xfrm>
          <a:prstGeom prst="rect">
            <a:avLst/>
          </a:prstGeom>
          <a:noFill/>
          <a:ln w="9525">
            <a:noFill/>
            <a:miter lim="800000"/>
            <a:headEnd/>
            <a:tailEnd/>
          </a:ln>
        </p:spPr>
      </p:pic>
      <p:pic>
        <p:nvPicPr>
          <p:cNvPr id="3076" name="Picture 4"/>
          <p:cNvPicPr>
            <a:picLocks noChangeAspect="1" noChangeArrowheads="1"/>
          </p:cNvPicPr>
          <p:nvPr/>
        </p:nvPicPr>
        <p:blipFill>
          <a:blip r:embed="rId3" cstate="print"/>
          <a:srcRect/>
          <a:stretch>
            <a:fillRect/>
          </a:stretch>
        </p:blipFill>
        <p:spPr bwMode="auto">
          <a:xfrm>
            <a:off x="3276600" y="4191000"/>
            <a:ext cx="3076575" cy="838200"/>
          </a:xfrm>
          <a:prstGeom prst="rect">
            <a:avLst/>
          </a:prstGeom>
          <a:noFill/>
          <a:ln w="9525">
            <a:noFill/>
            <a:miter lim="800000"/>
            <a:headEnd/>
            <a:tailEnd/>
          </a:ln>
        </p:spPr>
      </p:pic>
      <p:pic>
        <p:nvPicPr>
          <p:cNvPr id="3077" name="Picture 5"/>
          <p:cNvPicPr>
            <a:picLocks noChangeAspect="1" noChangeArrowheads="1"/>
          </p:cNvPicPr>
          <p:nvPr/>
        </p:nvPicPr>
        <p:blipFill>
          <a:blip r:embed="rId4" cstate="print"/>
          <a:srcRect/>
          <a:stretch>
            <a:fillRect/>
          </a:stretch>
        </p:blipFill>
        <p:spPr bwMode="auto">
          <a:xfrm>
            <a:off x="2667000" y="5257800"/>
            <a:ext cx="3810000" cy="1219200"/>
          </a:xfrm>
          <a:prstGeom prst="rect">
            <a:avLst/>
          </a:prstGeom>
          <a:noFill/>
          <a:ln w="9525">
            <a:noFill/>
            <a:miter lim="800000"/>
            <a:headEnd/>
            <a:tailEnd/>
          </a:ln>
        </p:spPr>
      </p:pic>
    </p:spTree>
  </p:cSld>
  <p:clrMapOvr>
    <a:masterClrMapping/>
  </p:clrMapOvr>
  <p:transition spd="med">
    <p:wipe dir="d"/>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780288"/>
          </a:xfrm>
        </p:spPr>
        <p:txBody>
          <a:bodyPr>
            <a:normAutofit/>
          </a:bodyPr>
          <a:lstStyle/>
          <a:p>
            <a:pPr algn="ctr"/>
            <a:r>
              <a:rPr lang="en-US" sz="3600" b="1" dirty="0" smtClean="0">
                <a:latin typeface="Times New Roman" pitchFamily="18" charset="0"/>
                <a:cs typeface="Times New Roman" pitchFamily="18" charset="0"/>
              </a:rPr>
              <a:t>PROBLEMS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724400"/>
          </a:xfrm>
        </p:spPr>
        <p:txBody>
          <a:bodyPr>
            <a:normAutofit/>
          </a:bodyPr>
          <a:lstStyle/>
          <a:p>
            <a:r>
              <a:rPr lang="en-US" sz="2800" b="1" dirty="0" smtClean="0">
                <a:latin typeface="Times New Roman" pitchFamily="18" charset="0"/>
                <a:cs typeface="Times New Roman" pitchFamily="18" charset="0"/>
              </a:rPr>
              <a:t>A multimode step index fiber with a core diameter of 80 μm and a relative index difference of 1.5% is operating at a wavelength of 0.85 μm. If the core refractive index is 1.48, estimate: </a:t>
            </a:r>
          </a:p>
          <a:p>
            <a:pPr>
              <a:buNone/>
            </a:pPr>
            <a:r>
              <a:rPr lang="en-US" sz="2800" b="1" dirty="0" smtClean="0">
                <a:latin typeface="Times New Roman" pitchFamily="18" charset="0"/>
                <a:cs typeface="Times New Roman" pitchFamily="18" charset="0"/>
              </a:rPr>
              <a:t>		(a) the normalized frequency for the fiber; </a:t>
            </a:r>
          </a:p>
          <a:p>
            <a:pPr>
              <a:buNone/>
            </a:pPr>
            <a:r>
              <a:rPr lang="en-US" sz="2800" b="1" dirty="0" smtClean="0">
                <a:latin typeface="Times New Roman" pitchFamily="18" charset="0"/>
                <a:cs typeface="Times New Roman" pitchFamily="18" charset="0"/>
              </a:rPr>
              <a:t>		(b) the number of guided modes.</a:t>
            </a:r>
            <a:endParaRPr lang="en-US" sz="2800" b="1" dirty="0">
              <a:latin typeface="Times New Roman" pitchFamily="18" charset="0"/>
              <a:cs typeface="Times New Roman" pitchFamily="18" charset="0"/>
            </a:endParaRPr>
          </a:p>
        </p:txBody>
      </p:sp>
    </p:spTree>
  </p:cSld>
  <p:clrMapOvr>
    <a:masterClrMapping/>
  </p:clrMapOvr>
  <p:transition spd="med">
    <p:wipe dir="d"/>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pPr algn="just"/>
            <a:r>
              <a:rPr lang="en-US" sz="3200" b="1" dirty="0" smtClean="0">
                <a:latin typeface="Times New Roman" pitchFamily="18" charset="0"/>
                <a:cs typeface="Times New Roman" pitchFamily="18" charset="0"/>
              </a:rPr>
              <a:t>A graded index fiber has a core with a parabolic refractive index profile which has a diameter of 50 μm. The fiber has a numerical aperture of 0.2. Estimate the total number of guided modes propagating in the fiber when it is operating at a wavelength of 1 </a:t>
            </a:r>
            <a:r>
              <a:rPr lang="el-GR" sz="3200" b="1" dirty="0" smtClean="0">
                <a:latin typeface="Times New Roman" pitchFamily="18" charset="0"/>
                <a:cs typeface="Times New Roman" pitchFamily="18" charset="0"/>
              </a:rPr>
              <a:t>μ</a:t>
            </a:r>
            <a:r>
              <a:rPr lang="en-US" sz="3200" b="1" dirty="0" smtClean="0">
                <a:latin typeface="Times New Roman" pitchFamily="18" charset="0"/>
                <a:cs typeface="Times New Roman" pitchFamily="18" charset="0"/>
              </a:rPr>
              <a:t>m.</a:t>
            </a:r>
            <a:endParaRPr lang="en-US" sz="3200" b="1" dirty="0">
              <a:latin typeface="Times New Roman" pitchFamily="18" charset="0"/>
              <a:cs typeface="Times New Roman" pitchFamily="18" charset="0"/>
            </a:endParaRPr>
          </a:p>
        </p:txBody>
      </p:sp>
    </p:spTree>
  </p:cSld>
  <p:clrMapOvr>
    <a:masterClrMapping/>
  </p:clrMapOvr>
  <p:transition spd="med">
    <p:wipe dir="d"/>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a:bodyPr>
          <a:lstStyle/>
          <a:p>
            <a:r>
              <a:rPr lang="en-US" sz="2800" b="1" dirty="0" smtClean="0">
                <a:latin typeface="Times New Roman" pitchFamily="18" charset="0"/>
                <a:cs typeface="Times New Roman" pitchFamily="18" charset="0"/>
              </a:rPr>
              <a:t>Estimate the maximum core diameter for an optical fiber with the relative refractive index difference (1.5%) and core refractive index (1.48) and the fiber is operating at the same wavelength (0.85 μm). Further, estimate the new maximum core diameter for single-mode operation when the relative refractive index difference is reduced by a factor of 10.</a:t>
            </a:r>
            <a:endParaRPr lang="en-US" sz="2800" b="1" dirty="0">
              <a:latin typeface="Times New Roman" pitchFamily="18" charset="0"/>
              <a:cs typeface="Times New Roman" pitchFamily="18" charset="0"/>
            </a:endParaRPr>
          </a:p>
        </p:txBody>
      </p:sp>
    </p:spTree>
  </p:cSld>
  <p:clrMapOvr>
    <a:masterClrMapping/>
  </p:clrMapOvr>
  <p:transition spd="med">
    <p:wipe dir="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r>
              <a:rPr lang="en-US" sz="2800" b="1" dirty="0" smtClean="0">
                <a:latin typeface="Times New Roman" pitchFamily="18" charset="0"/>
                <a:cs typeface="Times New Roman" pitchFamily="18" charset="0"/>
              </a:rPr>
              <a:t>A graded index fiber with a parabolic refractive index profile core has a refractive index at the core axis of 1.5 and a relative index difference of 1%. Estimate the maximum possible core diameter which allows single-mode operation at a wavelength of </a:t>
            </a:r>
            <a:r>
              <a:rPr lang="el-GR" sz="2800" b="1" dirty="0" smtClean="0">
                <a:latin typeface="Times New Roman" pitchFamily="18" charset="0"/>
                <a:cs typeface="Times New Roman" pitchFamily="18" charset="0"/>
              </a:rPr>
              <a:t>1.3 μ</a:t>
            </a:r>
            <a:r>
              <a:rPr lang="en-US" sz="2800" b="1" dirty="0" smtClean="0">
                <a:latin typeface="Times New Roman" pitchFamily="18" charset="0"/>
                <a:cs typeface="Times New Roman" pitchFamily="18" charset="0"/>
              </a:rPr>
              <a:t>m.</a:t>
            </a:r>
            <a:endParaRPr lang="en-US" sz="2800" b="1" dirty="0">
              <a:latin typeface="Times New Roman" pitchFamily="18" charset="0"/>
              <a:cs typeface="Times New Roman" pitchFamily="18" charset="0"/>
            </a:endParaRPr>
          </a:p>
        </p:txBody>
      </p:sp>
    </p:spTree>
  </p:cSld>
  <p:clrMapOvr>
    <a:masterClrMapping/>
  </p:clrMapOvr>
  <p:transition spd="med">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533400" y="533400"/>
            <a:ext cx="8229600" cy="914400"/>
          </a:xfrm>
        </p:spPr>
        <p:txBody>
          <a:bodyPr>
            <a:normAutofit/>
          </a:bodyPr>
          <a:lstStyle/>
          <a:p>
            <a:r>
              <a:rPr lang="en-US" sz="3600" b="1" dirty="0" smtClean="0">
                <a:latin typeface="Times New Roman" pitchFamily="18" charset="0"/>
                <a:cs typeface="Times New Roman" pitchFamily="18" charset="0"/>
              </a:rPr>
              <a:t>General Communication System</a:t>
            </a:r>
          </a:p>
        </p:txBody>
      </p:sp>
      <p:pic>
        <p:nvPicPr>
          <p:cNvPr id="12293" name="Picture 2"/>
          <p:cNvPicPr>
            <a:picLocks noGrp="1" noChangeAspect="1" noChangeArrowheads="1"/>
          </p:cNvPicPr>
          <p:nvPr>
            <p:ph idx="1"/>
          </p:nvPr>
        </p:nvPicPr>
        <p:blipFill>
          <a:blip r:embed="rId3" cstate="print"/>
          <a:stretch>
            <a:fillRect/>
          </a:stretch>
        </p:blipFill>
        <p:spPr>
          <a:xfrm>
            <a:off x="457200" y="1956338"/>
            <a:ext cx="8229600" cy="4347087"/>
          </a:xfrm>
        </p:spPr>
      </p:pic>
    </p:spTree>
  </p:cSld>
  <p:clrMapOvr>
    <a:masterClrMapping/>
  </p:clrMapOvr>
  <p:transition spd="med">
    <p:wipe di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rmAutofit/>
          </a:bodyPr>
          <a:lstStyle/>
          <a:p>
            <a:pPr algn="just"/>
            <a:r>
              <a:rPr lang="en-US" sz="3200" b="1" dirty="0" smtClean="0">
                <a:latin typeface="Times New Roman" pitchFamily="18" charset="0"/>
                <a:cs typeface="Times New Roman" pitchFamily="18" charset="0"/>
              </a:rPr>
              <a:t>Determine the cutoff wavelength for a step index fiber to exhibit single-mode operation when the core refractive index and radius are 1.46 and 4.5 μm, respectively, with the relative index difference being 0.25%.</a:t>
            </a:r>
            <a:endParaRPr lang="en-US" sz="3200" b="1" dirty="0">
              <a:latin typeface="Times New Roman" pitchFamily="18" charset="0"/>
              <a:cs typeface="Times New Roman" pitchFamily="18" charset="0"/>
            </a:endParaRPr>
          </a:p>
        </p:txBody>
      </p:sp>
    </p:spTree>
  </p:cSld>
  <p:clrMapOvr>
    <a:masterClrMapping/>
  </p:clrMapOvr>
  <p:transition spd="med">
    <p:wipe dir="d"/>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rmAutofit/>
          </a:bodyPr>
          <a:lstStyle/>
          <a:p>
            <a:r>
              <a:rPr lang="en-US" sz="4000" b="1" dirty="0" smtClean="0">
                <a:latin typeface="Times New Roman" pitchFamily="18" charset="0"/>
                <a:cs typeface="Times New Roman" pitchFamily="18" charset="0"/>
              </a:rPr>
              <a:t>Estimate the fiber core diameter for a single-mode step index fiber which has an MFD of 11.6 μm when the normalized frequency is 2.2.</a:t>
            </a:r>
            <a:endParaRPr lang="en-US" sz="4000" b="1" dirty="0">
              <a:latin typeface="Times New Roman" pitchFamily="18" charset="0"/>
              <a:cs typeface="Times New Roman" pitchFamily="18" charset="0"/>
            </a:endParaRPr>
          </a:p>
        </p:txBody>
      </p:sp>
    </p:spTree>
  </p:cSld>
  <p:clrMapOvr>
    <a:masterClrMapping/>
  </p:clrMapOvr>
  <p:transition spd="med">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914400" y="1219201"/>
            <a:ext cx="7391400" cy="5334000"/>
          </a:xfrm>
          <a:prstGeom prst="rect">
            <a:avLst/>
          </a:prstGeom>
          <a:noFill/>
          <a:ln w="9525">
            <a:noFill/>
            <a:miter lim="800000"/>
            <a:headEnd/>
            <a:tailEnd/>
          </a:ln>
          <a:effectLst/>
        </p:spPr>
      </p:pic>
      <p:sp>
        <p:nvSpPr>
          <p:cNvPr id="8" name="Title 7"/>
          <p:cNvSpPr>
            <a:spLocks noGrp="1"/>
          </p:cNvSpPr>
          <p:nvPr>
            <p:ph type="title"/>
          </p:nvPr>
        </p:nvSpPr>
        <p:spPr>
          <a:xfrm>
            <a:off x="609600" y="0"/>
            <a:ext cx="8305800" cy="1143000"/>
          </a:xfrm>
        </p:spPr>
        <p:txBody>
          <a:bodyPr>
            <a:normAutofit/>
          </a:bodyPr>
          <a:lstStyle/>
          <a:p>
            <a:pPr algn="ctr"/>
            <a:r>
              <a:rPr lang="en-US" sz="4400" b="1" dirty="0" smtClean="0">
                <a:latin typeface="Times New Roman" pitchFamily="18" charset="0"/>
                <a:cs typeface="Times New Roman" pitchFamily="18" charset="0"/>
              </a:rPr>
              <a:t>Optical Fiber Comm. Link</a:t>
            </a:r>
            <a:endParaRPr lang="en-US" sz="4400" b="1" dirty="0">
              <a:latin typeface="Times New Roman" pitchFamily="18" charset="0"/>
              <a:cs typeface="Times New Roman" pitchFamily="18" charset="0"/>
            </a:endParaRPr>
          </a:p>
        </p:txBody>
      </p:sp>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457200"/>
            <a:ext cx="8229600" cy="1143000"/>
          </a:xfrm>
        </p:spPr>
        <p:txBody>
          <a:bodyPr>
            <a:normAutofit/>
          </a:bodyPr>
          <a:lstStyle/>
          <a:p>
            <a:pPr algn="ctr"/>
            <a:r>
              <a:rPr lang="en-US" sz="3600" b="1" dirty="0" smtClean="0">
                <a:latin typeface="Times New Roman" pitchFamily="18" charset="0"/>
                <a:cs typeface="Times New Roman" pitchFamily="18" charset="0"/>
              </a:rPr>
              <a:t>Digital Optical Fiber link</a:t>
            </a:r>
          </a:p>
        </p:txBody>
      </p:sp>
      <p:pic>
        <p:nvPicPr>
          <p:cNvPr id="13317" name="Picture 2"/>
          <p:cNvPicPr>
            <a:picLocks noGrp="1" noChangeAspect="1" noChangeArrowheads="1"/>
          </p:cNvPicPr>
          <p:nvPr>
            <p:ph idx="1"/>
          </p:nvPr>
        </p:nvPicPr>
        <p:blipFill>
          <a:blip r:embed="rId2" cstate="print"/>
          <a:srcRect/>
          <a:stretch>
            <a:fillRect/>
          </a:stretch>
        </p:blipFill>
        <p:spPr>
          <a:xfrm>
            <a:off x="304800" y="2133600"/>
            <a:ext cx="8534400" cy="2819400"/>
          </a:xfrm>
        </p:spPr>
      </p:pic>
    </p:spTree>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457200"/>
            <a:ext cx="8229600" cy="655638"/>
          </a:xfrm>
        </p:spPr>
        <p:txBody>
          <a:bodyPr>
            <a:normAutofit/>
          </a:bodyPr>
          <a:lstStyle/>
          <a:p>
            <a:r>
              <a:rPr lang="en-US" sz="3600" b="1" dirty="0" smtClean="0">
                <a:latin typeface="Times New Roman" pitchFamily="18" charset="0"/>
                <a:cs typeface="Times New Roman" pitchFamily="18" charset="0"/>
              </a:rPr>
              <a:t>Optical Fiber Modes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135563"/>
          </a:xfrm>
        </p:spPr>
        <p:txBody>
          <a:bodyPr>
            <a:noAutofit/>
          </a:bodyPr>
          <a:lstStyle/>
          <a:p>
            <a:pPr>
              <a:lnSpc>
                <a:spcPct val="150000"/>
              </a:lnSpc>
              <a:buFont typeface="Wingdings" pitchFamily="2" charset="2"/>
              <a:buChar char="Ø"/>
            </a:pPr>
            <a:r>
              <a:rPr lang="en-US" sz="2200" dirty="0" smtClean="0">
                <a:latin typeface="Times New Roman" pitchFamily="18" charset="0"/>
                <a:cs typeface="Times New Roman" pitchFamily="18" charset="0"/>
              </a:rPr>
              <a:t>Optical fiber </a:t>
            </a:r>
          </a:p>
          <a:p>
            <a:pPr lvl="2">
              <a:lnSpc>
                <a:spcPct val="150000"/>
              </a:lnSpc>
              <a:buFont typeface="Wingdings" pitchFamily="2" charset="2"/>
              <a:buChar char="§"/>
            </a:pPr>
            <a:r>
              <a:rPr lang="en-US" sz="2000" dirty="0" smtClean="0">
                <a:latin typeface="Times New Roman" pitchFamily="18" charset="0"/>
                <a:cs typeface="Times New Roman" pitchFamily="18" charset="0"/>
              </a:rPr>
              <a:t>Dielectric waveguide</a:t>
            </a:r>
          </a:p>
          <a:p>
            <a:pPr lvl="2">
              <a:lnSpc>
                <a:spcPct val="150000"/>
              </a:lnSpc>
              <a:buFont typeface="Wingdings" pitchFamily="2" charset="2"/>
              <a:buChar char="§"/>
            </a:pPr>
            <a:r>
              <a:rPr lang="en-US" sz="2000" dirty="0" smtClean="0">
                <a:latin typeface="Times New Roman" pitchFamily="18" charset="0"/>
                <a:cs typeface="Times New Roman" pitchFamily="18" charset="0"/>
              </a:rPr>
              <a:t>Operates at optical frequency</a:t>
            </a:r>
          </a:p>
          <a:p>
            <a:pPr lvl="2">
              <a:lnSpc>
                <a:spcPct val="150000"/>
              </a:lnSpc>
              <a:buFont typeface="Wingdings" pitchFamily="2" charset="2"/>
              <a:buChar char="§"/>
            </a:pPr>
            <a:r>
              <a:rPr lang="en-US" sz="2000" dirty="0" smtClean="0">
                <a:latin typeface="Times New Roman" pitchFamily="18" charset="0"/>
                <a:cs typeface="Times New Roman" pitchFamily="18" charset="0"/>
              </a:rPr>
              <a:t>Cylindrical in form</a:t>
            </a:r>
          </a:p>
          <a:p>
            <a:pPr marL="0" lvl="2" indent="346075">
              <a:lnSpc>
                <a:spcPct val="150000"/>
              </a:lnSpc>
              <a:buFont typeface="Wingdings" pitchFamily="2" charset="2"/>
              <a:buChar char="Ø"/>
            </a:pPr>
            <a:r>
              <a:rPr lang="en-US" sz="2200" dirty="0" smtClean="0">
                <a:latin typeface="Times New Roman" pitchFamily="18" charset="0"/>
                <a:cs typeface="Times New Roman" pitchFamily="18" charset="0"/>
              </a:rPr>
              <a:t>Modes of the waveguide – the propagation of light along  a waveguide can be described in terms of set of electromagnetic waves. </a:t>
            </a:r>
          </a:p>
          <a:p>
            <a:pPr marL="0" lvl="2" indent="346075">
              <a:lnSpc>
                <a:spcPct val="150000"/>
              </a:lnSpc>
              <a:buFont typeface="Wingdings" pitchFamily="2" charset="2"/>
              <a:buChar char="Ø"/>
            </a:pPr>
            <a:r>
              <a:rPr lang="en-US" sz="2200" dirty="0" smtClean="0">
                <a:latin typeface="Times New Roman" pitchFamily="18" charset="0"/>
                <a:cs typeface="Times New Roman" pitchFamily="18" charset="0"/>
              </a:rPr>
              <a:t>These guided modes are referred to as bound or trapped modes of the waveguide. </a:t>
            </a:r>
          </a:p>
          <a:p>
            <a:pPr lvl="2">
              <a:buNone/>
            </a:pPr>
            <a:endParaRPr lang="en-US"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lvl="2">
              <a:buNone/>
            </a:pPr>
            <a:r>
              <a:rPr lang="en-US" dirty="0" smtClean="0">
                <a:latin typeface="Times New Roman" pitchFamily="18" charset="0"/>
                <a:cs typeface="Times New Roman" pitchFamily="18" charset="0"/>
              </a:rPr>
              <a:t> </a:t>
            </a:r>
          </a:p>
        </p:txBody>
      </p:sp>
    </p:spTree>
  </p:cSld>
  <p:clrMapOvr>
    <a:masterClrMapping/>
  </p:clrMapOvr>
  <p:transition spd="med">
    <p:wipe dir="d"/>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Theme2">
  <a:themeElements>
    <a:clrScheme name="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7500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7500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4991</TotalTime>
  <Words>2440</Words>
  <Application>Microsoft Office PowerPoint</Application>
  <PresentationFormat>On-screen Show (4:3)</PresentationFormat>
  <Paragraphs>388</Paragraphs>
  <Slides>61</Slides>
  <Notes>2</Notes>
  <HiddenSlides>0</HiddenSlides>
  <MMClips>0</MMClips>
  <ScaleCrop>false</ScaleCrop>
  <HeadingPairs>
    <vt:vector size="4" baseType="variant">
      <vt:variant>
        <vt:lpstr>Theme</vt:lpstr>
      </vt:variant>
      <vt:variant>
        <vt:i4>2</vt:i4>
      </vt:variant>
      <vt:variant>
        <vt:lpstr>Slide Titles</vt:lpstr>
      </vt:variant>
      <vt:variant>
        <vt:i4>61</vt:i4>
      </vt:variant>
    </vt:vector>
  </HeadingPairs>
  <TitlesOfParts>
    <vt:vector size="63" baseType="lpstr">
      <vt:lpstr>Theme2</vt:lpstr>
      <vt:lpstr>Flow</vt:lpstr>
      <vt:lpstr>EC2402 -OPTICAL COMMUNICATION  AND NETWORKING</vt:lpstr>
      <vt:lpstr>OUTLINE</vt:lpstr>
      <vt:lpstr>INTRODUCTION</vt:lpstr>
      <vt:lpstr>Slide 4</vt:lpstr>
      <vt:lpstr>Slide 5</vt:lpstr>
      <vt:lpstr>General Communication System</vt:lpstr>
      <vt:lpstr>Optical Fiber Comm. Link</vt:lpstr>
      <vt:lpstr>Digital Optical Fiber link</vt:lpstr>
      <vt:lpstr>Optical Fiber Modes</vt:lpstr>
      <vt:lpstr>Fiber Structure</vt:lpstr>
      <vt:lpstr>Advantages of optical fiber communication </vt:lpstr>
      <vt:lpstr>Slide 12</vt:lpstr>
      <vt:lpstr>Fiber Types</vt:lpstr>
      <vt:lpstr>Slide 14</vt:lpstr>
      <vt:lpstr>Comparison </vt:lpstr>
      <vt:lpstr>Optic-fiber Configuration</vt:lpstr>
      <vt:lpstr>Ray Theory Transmission</vt:lpstr>
      <vt:lpstr>Slide 18</vt:lpstr>
      <vt:lpstr>Slide 19</vt:lpstr>
      <vt:lpstr>Propagation of light wave through Optical fiber</vt:lpstr>
      <vt:lpstr>Slide 21</vt:lpstr>
      <vt:lpstr>Slide 22</vt:lpstr>
      <vt:lpstr>Types of Rays</vt:lpstr>
      <vt:lpstr>Slide 24</vt:lpstr>
      <vt:lpstr>Slide 25</vt:lpstr>
      <vt:lpstr>Slide 26</vt:lpstr>
      <vt:lpstr>Slide 27</vt:lpstr>
      <vt:lpstr>Slide 28</vt:lpstr>
      <vt:lpstr>Electro Magnetic Mode Theory</vt:lpstr>
      <vt:lpstr>Cylindrical Fibers</vt:lpstr>
      <vt:lpstr>Modes</vt:lpstr>
      <vt:lpstr>Mode Coupling</vt:lpstr>
      <vt:lpstr>Slide 33</vt:lpstr>
      <vt:lpstr>Slide 34</vt:lpstr>
      <vt:lpstr>Step Index Fiber</vt:lpstr>
      <vt:lpstr>Multi Mode Step Index Fiber</vt:lpstr>
      <vt:lpstr>Single / Monomode Step Index Fiber</vt:lpstr>
      <vt:lpstr>Comparison </vt:lpstr>
      <vt:lpstr>Slide 39</vt:lpstr>
      <vt:lpstr>Graded Index Fiber</vt:lpstr>
      <vt:lpstr>Slide 41</vt:lpstr>
      <vt:lpstr>Single Mode (SM) Fibers</vt:lpstr>
      <vt:lpstr>Slide 43</vt:lpstr>
      <vt:lpstr>Application </vt:lpstr>
      <vt:lpstr>Parameters to be calculated…</vt:lpstr>
      <vt:lpstr>Cutoff Wavelength (λc)</vt:lpstr>
      <vt:lpstr>Mode Field Diameter (MFD)</vt:lpstr>
      <vt:lpstr>Effective Refractive Index</vt:lpstr>
      <vt:lpstr>Slide 49</vt:lpstr>
      <vt:lpstr>Group Delay and Mode Delay Factor</vt:lpstr>
      <vt:lpstr>Slide 51</vt:lpstr>
      <vt:lpstr>Slide 52</vt:lpstr>
      <vt:lpstr>The Gaussian Approximation</vt:lpstr>
      <vt:lpstr>Slide 54</vt:lpstr>
      <vt:lpstr>Equivalent Step Index Methods (ESI)</vt:lpstr>
      <vt:lpstr>PROBLEMS</vt:lpstr>
      <vt:lpstr>Slide 57</vt:lpstr>
      <vt:lpstr>Slide 58</vt:lpstr>
      <vt:lpstr>Slide 59</vt:lpstr>
      <vt:lpstr>Slide 60</vt:lpstr>
      <vt:lpstr>Slide 61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GOD</cp:lastModifiedBy>
  <cp:revision>65</cp:revision>
  <dcterms:created xsi:type="dcterms:W3CDTF">2014-06-19T10:48:19Z</dcterms:created>
  <dcterms:modified xsi:type="dcterms:W3CDTF">2014-07-30T07:50:04Z</dcterms:modified>
</cp:coreProperties>
</file>